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AEEDC-68FF-4766-8D34-FBCB553B33BE}"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189896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AEEDC-68FF-4766-8D34-FBCB553B33BE}"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29708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AEEDC-68FF-4766-8D34-FBCB553B33BE}"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7379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AEEDC-68FF-4766-8D34-FBCB553B33BE}"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192718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CAEEDC-68FF-4766-8D34-FBCB553B33BE}"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19964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AEEDC-68FF-4766-8D34-FBCB553B33BE}"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3121753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AEEDC-68FF-4766-8D34-FBCB553B33BE}" type="datetimeFigureOut">
              <a:rPr lang="en-US" smtClean="0"/>
              <a:t>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420616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AEEDC-68FF-4766-8D34-FBCB553B33BE}" type="datetimeFigureOut">
              <a:rPr lang="en-US" smtClean="0"/>
              <a:t>5/5/2023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214743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AEEDC-68FF-4766-8D34-FBCB553B33BE}" type="datetimeFigureOut">
              <a:rPr lang="en-US" smtClean="0"/>
              <a:t>5/5/2023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116175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CAEEDC-68FF-4766-8D34-FBCB553B33BE}"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54454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CAEEDC-68FF-4766-8D34-FBCB553B33BE}"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ED6C0-12D1-4160-9229-508354C3E8F9}" type="slidenum">
              <a:rPr lang="en-US" smtClean="0"/>
              <a:t>‹#›</a:t>
            </a:fld>
            <a:endParaRPr lang="en-US"/>
          </a:p>
        </p:txBody>
      </p:sp>
    </p:spTree>
    <p:extLst>
      <p:ext uri="{BB962C8B-B14F-4D97-AF65-F5344CB8AC3E}">
        <p14:creationId xmlns:p14="http://schemas.microsoft.com/office/powerpoint/2010/main" val="157022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AEEDC-68FF-4766-8D34-FBCB553B33BE}" type="datetimeFigureOut">
              <a:rPr lang="en-US" smtClean="0"/>
              <a:t>5/5/2023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ED6C0-12D1-4160-9229-508354C3E8F9}" type="slidenum">
              <a:rPr lang="en-US" smtClean="0"/>
              <a:t>‹#›</a:t>
            </a:fld>
            <a:endParaRPr lang="en-US"/>
          </a:p>
        </p:txBody>
      </p:sp>
    </p:spTree>
    <p:extLst>
      <p:ext uri="{BB962C8B-B14F-4D97-AF65-F5344CB8AC3E}">
        <p14:creationId xmlns:p14="http://schemas.microsoft.com/office/powerpoint/2010/main" val="381334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2633"/>
            <a:ext cx="12191999" cy="1753986"/>
          </a:xfrm>
        </p:spPr>
        <p:txBody>
          <a:bodyPr anchor="b">
            <a:noAutofit/>
          </a:bodyPr>
          <a:lstStyle/>
          <a:p>
            <a:r>
              <a:rPr lang="en-US" sz="4000" dirty="0" smtClean="0">
                <a:latin typeface="Tempus Sans ITC" panose="04020404030D07020202" pitchFamily="82" charset="0"/>
              </a:rPr>
              <a:t/>
            </a:r>
            <a:br>
              <a:rPr lang="en-US" sz="4000" dirty="0" smtClean="0">
                <a:latin typeface="Tempus Sans ITC" panose="04020404030D07020202" pitchFamily="82" charset="0"/>
              </a:rPr>
            </a:br>
            <a:r>
              <a:rPr lang="en-US" sz="4000" dirty="0">
                <a:latin typeface="Tempus Sans ITC" panose="04020404030D07020202" pitchFamily="82" charset="0"/>
              </a:rPr>
              <a:t/>
            </a:r>
            <a:br>
              <a:rPr lang="en-US" sz="4000" dirty="0">
                <a:latin typeface="Tempus Sans ITC" panose="04020404030D07020202" pitchFamily="82" charset="0"/>
              </a:rPr>
            </a:br>
            <a:r>
              <a:rPr lang="en-US" sz="4000" dirty="0">
                <a:latin typeface="Tempus Sans ITC" panose="04020404030D07020202" pitchFamily="82" charset="0"/>
              </a:rPr>
              <a:t/>
            </a:r>
            <a:br>
              <a:rPr lang="en-US" sz="4000" dirty="0">
                <a:latin typeface="Tempus Sans ITC" panose="04020404030D07020202" pitchFamily="82" charset="0"/>
              </a:rPr>
            </a:br>
            <a:endParaRPr lang="en-US" sz="4000" dirty="0">
              <a:latin typeface="Tempus Sans ITC" panose="04020404030D07020202" pitchFamily="82" charset="0"/>
            </a:endParaRPr>
          </a:p>
        </p:txBody>
      </p:sp>
      <p:sp>
        <p:nvSpPr>
          <p:cNvPr id="6" name="TextBox 5"/>
          <p:cNvSpPr txBox="1"/>
          <p:nvPr/>
        </p:nvSpPr>
        <p:spPr>
          <a:xfrm>
            <a:off x="166255" y="225028"/>
            <a:ext cx="12025744" cy="677108"/>
          </a:xfrm>
          <a:prstGeom prst="rect">
            <a:avLst/>
          </a:prstGeom>
          <a:noFill/>
        </p:spPr>
        <p:txBody>
          <a:bodyPr wrap="square" rtlCol="0">
            <a:spAutoFit/>
          </a:bodyPr>
          <a:lstStyle/>
          <a:p>
            <a:r>
              <a:rPr lang="en-US" sz="3800" dirty="0">
                <a:latin typeface="Tempus Sans ITC" panose="04020404030D07020202" pitchFamily="82" charset="0"/>
              </a:rPr>
              <a:t>What is the Truth of the Righteousness’ by Faith Message?</a:t>
            </a:r>
            <a:endParaRPr lang="en-US" sz="3800" dirty="0"/>
          </a:p>
        </p:txBody>
      </p:sp>
      <p:sp>
        <p:nvSpPr>
          <p:cNvPr id="7" name="TextBox 6"/>
          <p:cNvSpPr txBox="1"/>
          <p:nvPr/>
        </p:nvSpPr>
        <p:spPr>
          <a:xfrm>
            <a:off x="282633" y="1271847"/>
            <a:ext cx="11596253" cy="4401205"/>
          </a:xfrm>
          <a:prstGeom prst="rect">
            <a:avLst/>
          </a:prstGeom>
          <a:noFill/>
        </p:spPr>
        <p:txBody>
          <a:bodyPr wrap="square" rtlCol="0">
            <a:spAutoFit/>
          </a:bodyPr>
          <a:lstStyle/>
          <a:p>
            <a:pPr algn="just"/>
            <a:r>
              <a:rPr lang="en-US" sz="4000" dirty="0">
                <a:latin typeface="Tempus Sans ITC" panose="04020404030D07020202" pitchFamily="82" charset="0"/>
              </a:rPr>
              <a:t>Today we recognize that we as a church are in a </a:t>
            </a:r>
            <a:r>
              <a:rPr lang="en-US" sz="4000" dirty="0" err="1">
                <a:latin typeface="Tempus Sans ITC" panose="04020404030D07020202" pitchFamily="82" charset="0"/>
              </a:rPr>
              <a:t>Laodecian</a:t>
            </a:r>
            <a:r>
              <a:rPr lang="en-US" sz="4000" dirty="0">
                <a:latin typeface="Tempus Sans ITC" panose="04020404030D07020202" pitchFamily="82" charset="0"/>
              </a:rPr>
              <a:t> condition. In the 14 months between November, 1856, through the year 1857, 348 items appear in the Review on the </a:t>
            </a:r>
            <a:r>
              <a:rPr lang="en-US" sz="4000" dirty="0" err="1">
                <a:latin typeface="Tempus Sans ITC" panose="04020404030D07020202" pitchFamily="82" charset="0"/>
              </a:rPr>
              <a:t>Laodicean</a:t>
            </a:r>
            <a:r>
              <a:rPr lang="en-US" sz="4000" dirty="0">
                <a:latin typeface="Tempus Sans ITC" panose="04020404030D07020202" pitchFamily="82" charset="0"/>
              </a:rPr>
              <a:t> message. Today's message will not be dealing with the rise of the </a:t>
            </a:r>
            <a:r>
              <a:rPr lang="en-US" sz="4000" dirty="0" err="1">
                <a:latin typeface="Tempus Sans ITC" panose="04020404030D07020202" pitchFamily="82" charset="0"/>
              </a:rPr>
              <a:t>Laodecian</a:t>
            </a:r>
            <a:r>
              <a:rPr lang="en-US" sz="4000" dirty="0">
                <a:latin typeface="Tempus Sans ITC" panose="04020404030D07020202" pitchFamily="82" charset="0"/>
              </a:rPr>
              <a:t> church but on the Truth of the righteousness by Faith Message. </a:t>
            </a:r>
            <a:endParaRPr lang="en-US" sz="4000" dirty="0">
              <a:latin typeface="Tempus Sans ITC" panose="04020404030D07020202" pitchFamily="82" charset="0"/>
            </a:endParaRPr>
          </a:p>
        </p:txBody>
      </p:sp>
    </p:spTree>
    <p:extLst>
      <p:ext uri="{BB962C8B-B14F-4D97-AF65-F5344CB8AC3E}">
        <p14:creationId xmlns:p14="http://schemas.microsoft.com/office/powerpoint/2010/main" val="1812269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756" y="423949"/>
            <a:ext cx="11687695" cy="6401753"/>
          </a:xfrm>
          <a:prstGeom prst="rect">
            <a:avLst/>
          </a:prstGeom>
          <a:noFill/>
        </p:spPr>
        <p:txBody>
          <a:bodyPr wrap="square" rtlCol="0">
            <a:spAutoFit/>
          </a:bodyPr>
          <a:lstStyle/>
          <a:p>
            <a:pPr algn="just"/>
            <a:r>
              <a:rPr lang="en-US" sz="3900" dirty="0">
                <a:latin typeface="Tempus Sans ITC" panose="04020404030D07020202" pitchFamily="82" charset="0"/>
              </a:rPr>
              <a:t>True sanctification will not lead any human being to pronounce himself holy, sinless, and perfect. Let the Lord proclaim the truth of your character.</a:t>
            </a:r>
          </a:p>
          <a:p>
            <a:pPr algn="just"/>
            <a:r>
              <a:rPr lang="en-US" sz="1000" dirty="0">
                <a:latin typeface="Tempus Sans ITC" panose="04020404030D07020202" pitchFamily="82" charset="0"/>
              </a:rPr>
              <a:t> </a:t>
            </a:r>
          </a:p>
          <a:p>
            <a:pPr algn="just"/>
            <a:r>
              <a:rPr lang="en-US" sz="3900" dirty="0">
                <a:latin typeface="Tempus Sans ITC" panose="04020404030D07020202" pitchFamily="82" charset="0"/>
              </a:rPr>
              <a:t>Let's read Matthew 11:28-30</a:t>
            </a:r>
          </a:p>
          <a:p>
            <a:pPr algn="just"/>
            <a:r>
              <a:rPr lang="en-US" sz="1000" dirty="0">
                <a:latin typeface="Tempus Sans ITC" panose="04020404030D07020202" pitchFamily="82" charset="0"/>
              </a:rPr>
              <a:t> </a:t>
            </a:r>
          </a:p>
          <a:p>
            <a:pPr algn="just"/>
            <a:r>
              <a:rPr lang="en-US" sz="3900" dirty="0">
                <a:latin typeface="Tempus Sans ITC" panose="04020404030D07020202" pitchFamily="82" charset="0"/>
              </a:rPr>
              <a:t>Mat 11:28 Come unto me, all ye that </a:t>
            </a:r>
            <a:r>
              <a:rPr lang="en-US" sz="3900" dirty="0" err="1">
                <a:latin typeface="Tempus Sans ITC" panose="04020404030D07020202" pitchFamily="82" charset="0"/>
              </a:rPr>
              <a:t>labour</a:t>
            </a:r>
            <a:r>
              <a:rPr lang="en-US" sz="3900" dirty="0">
                <a:latin typeface="Tempus Sans ITC" panose="04020404030D07020202" pitchFamily="82" charset="0"/>
              </a:rPr>
              <a:t> and are heavy laden, and I will give you rest.</a:t>
            </a:r>
          </a:p>
          <a:p>
            <a:pPr algn="just"/>
            <a:r>
              <a:rPr lang="en-US" sz="3900" dirty="0">
                <a:latin typeface="Tempus Sans ITC" panose="04020404030D07020202" pitchFamily="82" charset="0"/>
              </a:rPr>
              <a:t>Mat 11:29 Take my yoke upon you, and learn of me; for I am meek and lowly in heart: and ye shall find rest unto your souls.</a:t>
            </a:r>
          </a:p>
          <a:p>
            <a:pPr algn="just"/>
            <a:r>
              <a:rPr lang="en-US" sz="3900" dirty="0">
                <a:latin typeface="Tempus Sans ITC" panose="04020404030D07020202" pitchFamily="82" charset="0"/>
              </a:rPr>
              <a:t>Mat 11:30 For my yoke is easy, and my burden is light.</a:t>
            </a:r>
          </a:p>
        </p:txBody>
      </p:sp>
    </p:spTree>
    <p:extLst>
      <p:ext uri="{BB962C8B-B14F-4D97-AF65-F5344CB8AC3E}">
        <p14:creationId xmlns:p14="http://schemas.microsoft.com/office/powerpoint/2010/main" val="2531195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756" y="465513"/>
            <a:ext cx="11704320" cy="4985980"/>
          </a:xfrm>
          <a:prstGeom prst="rect">
            <a:avLst/>
          </a:prstGeom>
          <a:noFill/>
        </p:spPr>
        <p:txBody>
          <a:bodyPr wrap="square" rtlCol="0">
            <a:spAutoFit/>
          </a:bodyPr>
          <a:lstStyle/>
          <a:p>
            <a:pPr algn="just"/>
            <a:r>
              <a:rPr lang="en-US" sz="4000" dirty="0">
                <a:latin typeface="Tempus Sans ITC" panose="04020404030D07020202" pitchFamily="82" charset="0"/>
              </a:rPr>
              <a:t>In these verses Christ is calling us to obedience in His service. His yoke is easy, not only are we offered the gift of restoration to the heavenly family. God has also made all power in heaven available to Man to enable Man to live in full harmony with God's law</a:t>
            </a:r>
            <a:r>
              <a:rPr lang="en-US" sz="4000" dirty="0" smtClean="0">
                <a:latin typeface="Tempus Sans ITC" panose="04020404030D07020202" pitchFamily="82" charset="0"/>
              </a:rPr>
              <a:t>.</a:t>
            </a:r>
          </a:p>
          <a:p>
            <a:pPr algn="just"/>
            <a:endParaRPr lang="en-US" sz="1000" dirty="0">
              <a:latin typeface="Tempus Sans ITC" panose="04020404030D07020202" pitchFamily="82" charset="0"/>
            </a:endParaRPr>
          </a:p>
          <a:p>
            <a:pPr algn="just"/>
            <a:r>
              <a:rPr lang="en-US" sz="4000" dirty="0">
                <a:latin typeface="Tempus Sans ITC" panose="04020404030D07020202" pitchFamily="82" charset="0"/>
              </a:rPr>
              <a:t>Let's read John 14:1</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John 14:15 If ye love me, keep my commandments.</a:t>
            </a:r>
          </a:p>
          <a:p>
            <a:endParaRPr lang="en-US" dirty="0"/>
          </a:p>
        </p:txBody>
      </p:sp>
    </p:spTree>
    <p:extLst>
      <p:ext uri="{BB962C8B-B14F-4D97-AF65-F5344CB8AC3E}">
        <p14:creationId xmlns:p14="http://schemas.microsoft.com/office/powerpoint/2010/main" val="1863127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696" y="440575"/>
            <a:ext cx="11671068" cy="5786199"/>
          </a:xfrm>
          <a:prstGeom prst="rect">
            <a:avLst/>
          </a:prstGeom>
          <a:noFill/>
        </p:spPr>
        <p:txBody>
          <a:bodyPr wrap="square" rtlCol="0">
            <a:spAutoFit/>
          </a:bodyPr>
          <a:lstStyle/>
          <a:p>
            <a:pPr algn="just"/>
            <a:r>
              <a:rPr lang="en-US" sz="4000" dirty="0">
                <a:latin typeface="Tempus Sans ITC" panose="04020404030D07020202" pitchFamily="82" charset="0"/>
              </a:rPr>
              <a:t>Question: Are we able to truly love God or even our fellow Man? I say no. We are self-loving, self-centered beings incapable of loving anything other than ourselves. Outside of a relationship with God human love is transactional. We are not capable of loving those who do not love and respect us</a:t>
            </a:r>
            <a:r>
              <a:rPr lang="en-US" sz="4000" dirty="0" smtClean="0">
                <a:latin typeface="Tempus Sans ITC" panose="04020404030D07020202" pitchFamily="82" charset="0"/>
              </a:rPr>
              <a:t>. </a:t>
            </a:r>
          </a:p>
          <a:p>
            <a:pPr algn="just"/>
            <a:endParaRPr lang="en-US" sz="1000" dirty="0">
              <a:latin typeface="Tempus Sans ITC" panose="04020404030D07020202" pitchFamily="82" charset="0"/>
            </a:endParaRPr>
          </a:p>
          <a:p>
            <a:pPr algn="just"/>
            <a:r>
              <a:rPr lang="en-US" sz="4000" dirty="0" smtClean="0">
                <a:latin typeface="Tempus Sans ITC" panose="04020404030D07020202" pitchFamily="82" charset="0"/>
              </a:rPr>
              <a:t>Our </a:t>
            </a:r>
            <a:r>
              <a:rPr lang="en-US" sz="4000" dirty="0">
                <a:latin typeface="Tempus Sans ITC" panose="04020404030D07020202" pitchFamily="82" charset="0"/>
              </a:rPr>
              <a:t>Creator Christ not only condescended to be clothed in humanity degraded by 4000 years of sin, and die the death required of us for our sins. </a:t>
            </a:r>
          </a:p>
        </p:txBody>
      </p:sp>
    </p:spTree>
    <p:extLst>
      <p:ext uri="{BB962C8B-B14F-4D97-AF65-F5344CB8AC3E}">
        <p14:creationId xmlns:p14="http://schemas.microsoft.com/office/powerpoint/2010/main" val="1840411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571" y="374073"/>
            <a:ext cx="11596253" cy="6832640"/>
          </a:xfrm>
          <a:prstGeom prst="rect">
            <a:avLst/>
          </a:prstGeom>
          <a:noFill/>
        </p:spPr>
        <p:txBody>
          <a:bodyPr wrap="square" rtlCol="0">
            <a:spAutoFit/>
          </a:bodyPr>
          <a:lstStyle/>
          <a:p>
            <a:pPr algn="just"/>
            <a:r>
              <a:rPr lang="en-US" sz="4000" dirty="0">
                <a:latin typeface="Tempus Sans ITC" panose="04020404030D07020202" pitchFamily="82" charset="0"/>
              </a:rPr>
              <a:t>He has provided for us a Comforter the Holy Spirit who is promised to place within us the fruits of His Spirit; love, joy, peace, longsuffering, gentleness, goodness, faith, meekness, and temperance. With love being the motivation for Keeping God's law</a:t>
            </a:r>
            <a:r>
              <a:rPr lang="en-US" sz="4000" dirty="0" smtClean="0">
                <a:latin typeface="Tempus Sans ITC" panose="04020404030D07020202" pitchFamily="82" charset="0"/>
              </a:rPr>
              <a:t>.</a:t>
            </a:r>
          </a:p>
          <a:p>
            <a:pPr algn="just"/>
            <a:endParaRPr lang="en-US" sz="1000" dirty="0">
              <a:latin typeface="Tempus Sans ITC" panose="04020404030D07020202" pitchFamily="82" charset="0"/>
            </a:endParaRPr>
          </a:p>
          <a:p>
            <a:pPr algn="just"/>
            <a:r>
              <a:rPr lang="en-US" sz="4000" dirty="0">
                <a:latin typeface="Tempus Sans ITC" panose="04020404030D07020202" pitchFamily="82" charset="0"/>
              </a:rPr>
              <a:t>God can do all this for us if we will exercise our power of choice to take up His yoke, surrender our will, and serve Him.</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Can we say God is good, and good all of the time?  Let me here an Amen.</a:t>
            </a:r>
          </a:p>
          <a:p>
            <a:endParaRPr lang="en-US" dirty="0"/>
          </a:p>
        </p:txBody>
      </p:sp>
    </p:spTree>
    <p:extLst>
      <p:ext uri="{BB962C8B-B14F-4D97-AF65-F5344CB8AC3E}">
        <p14:creationId xmlns:p14="http://schemas.microsoft.com/office/powerpoint/2010/main" val="1242846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695" y="390698"/>
            <a:ext cx="11637818" cy="5324535"/>
          </a:xfrm>
          <a:prstGeom prst="rect">
            <a:avLst/>
          </a:prstGeom>
          <a:noFill/>
        </p:spPr>
        <p:txBody>
          <a:bodyPr wrap="square" rtlCol="0">
            <a:spAutoFit/>
          </a:bodyPr>
          <a:lstStyle/>
          <a:p>
            <a:pPr algn="just"/>
            <a:r>
              <a:rPr lang="en-US" sz="4000" dirty="0">
                <a:latin typeface="Tempus Sans ITC" panose="04020404030D07020202" pitchFamily="82" charset="0"/>
              </a:rPr>
              <a:t>The question then becomes how do I live in victory over sin?</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Let's Read Romans 8:5,6</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Rom 8:5 For they that are after the flesh do mind the things of the flesh; but they that are after the Spirit the things of the Spirit.</a:t>
            </a:r>
          </a:p>
          <a:p>
            <a:pPr algn="just"/>
            <a:r>
              <a:rPr lang="en-US" sz="4000" dirty="0">
                <a:latin typeface="Tempus Sans ITC" panose="04020404030D07020202" pitchFamily="82" charset="0"/>
              </a:rPr>
              <a:t>Rom 8:6 For to be carnally minded is death; but to be spiritually minded is life and peace.</a:t>
            </a:r>
          </a:p>
        </p:txBody>
      </p:sp>
    </p:spTree>
    <p:extLst>
      <p:ext uri="{BB962C8B-B14F-4D97-AF65-F5344CB8AC3E}">
        <p14:creationId xmlns:p14="http://schemas.microsoft.com/office/powerpoint/2010/main" val="269425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696" y="224444"/>
            <a:ext cx="11696006" cy="5786199"/>
          </a:xfrm>
          <a:prstGeom prst="rect">
            <a:avLst/>
          </a:prstGeom>
          <a:noFill/>
        </p:spPr>
        <p:txBody>
          <a:bodyPr wrap="square" rtlCol="0">
            <a:spAutoFit/>
          </a:bodyPr>
          <a:lstStyle/>
          <a:p>
            <a:pPr algn="just"/>
            <a:r>
              <a:rPr lang="en-US" sz="4000" dirty="0">
                <a:latin typeface="Tempus Sans ITC" panose="04020404030D07020202" pitchFamily="82" charset="0"/>
              </a:rPr>
              <a:t>According to Romans chapter 8 living in victory is in large part is predicated on how we guard and protect the portals to the mind. If we are being influenced by the flesh we are spiritually dead. If we are connected to the Spirit we have life and peace.</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It sounds so simple, deceptively so. Re-training the mind to eliminate those things once indulged and practiced that are now understood to be contrary to God's law and </a:t>
            </a:r>
            <a:r>
              <a:rPr lang="en-US" sz="4000" dirty="0" smtClean="0">
                <a:latin typeface="Tempus Sans ITC" panose="04020404030D07020202" pitchFamily="82" charset="0"/>
              </a:rPr>
              <a:t>His </a:t>
            </a:r>
            <a:r>
              <a:rPr lang="en-US" sz="4000" dirty="0">
                <a:latin typeface="Tempus Sans ITC" panose="04020404030D07020202" pitchFamily="82" charset="0"/>
              </a:rPr>
              <a:t>will require discipline and effort.</a:t>
            </a:r>
          </a:p>
        </p:txBody>
      </p:sp>
    </p:spTree>
    <p:extLst>
      <p:ext uri="{BB962C8B-B14F-4D97-AF65-F5344CB8AC3E}">
        <p14:creationId xmlns:p14="http://schemas.microsoft.com/office/powerpoint/2010/main" val="1044670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695" y="182880"/>
            <a:ext cx="11696007" cy="6848029"/>
          </a:xfrm>
          <a:prstGeom prst="rect">
            <a:avLst/>
          </a:prstGeom>
          <a:noFill/>
        </p:spPr>
        <p:txBody>
          <a:bodyPr wrap="square" rtlCol="0">
            <a:spAutoFit/>
          </a:bodyPr>
          <a:lstStyle/>
          <a:p>
            <a:pPr algn="just"/>
            <a:r>
              <a:rPr lang="en-US" sz="3900" dirty="0">
                <a:latin typeface="Tempus Sans ITC" panose="04020404030D07020202" pitchFamily="82" charset="0"/>
              </a:rPr>
              <a:t>What then are we to do?</a:t>
            </a:r>
          </a:p>
          <a:p>
            <a:pPr algn="just"/>
            <a:r>
              <a:rPr lang="en-US" sz="1000" dirty="0">
                <a:latin typeface="Tempus Sans ITC" panose="04020404030D07020202" pitchFamily="82" charset="0"/>
              </a:rPr>
              <a:t> </a:t>
            </a:r>
          </a:p>
          <a:p>
            <a:pPr algn="just"/>
            <a:r>
              <a:rPr lang="en-US" sz="3900" dirty="0">
                <a:latin typeface="Tempus Sans ITC" panose="04020404030D07020202" pitchFamily="82" charset="0"/>
              </a:rPr>
              <a:t>Step 1. Acknowledge our need of a savior, </a:t>
            </a:r>
            <a:r>
              <a:rPr lang="en-US" sz="3900" dirty="0" smtClean="0">
                <a:latin typeface="Tempus Sans ITC" panose="04020404030D07020202" pitchFamily="82" charset="0"/>
              </a:rPr>
              <a:t>recognizing</a:t>
            </a:r>
          </a:p>
          <a:p>
            <a:pPr algn="just"/>
            <a:r>
              <a:rPr lang="en-US" sz="3900" dirty="0">
                <a:latin typeface="Tempus Sans ITC" panose="04020404030D07020202" pitchFamily="82" charset="0"/>
              </a:rPr>
              <a:t> </a:t>
            </a:r>
            <a:r>
              <a:rPr lang="en-US" sz="3900" dirty="0" smtClean="0">
                <a:latin typeface="Tempus Sans ITC" panose="04020404030D07020202" pitchFamily="82" charset="0"/>
              </a:rPr>
              <a:t>          </a:t>
            </a:r>
            <a:r>
              <a:rPr lang="en-US" sz="3900" dirty="0">
                <a:latin typeface="Tempus Sans ITC" panose="04020404030D07020202" pitchFamily="82" charset="0"/>
              </a:rPr>
              <a:t>that sin has separated us from </a:t>
            </a:r>
            <a:r>
              <a:rPr lang="en-US" sz="3900" dirty="0" smtClean="0">
                <a:latin typeface="Tempus Sans ITC" panose="04020404030D07020202" pitchFamily="82" charset="0"/>
              </a:rPr>
              <a:t>our Creator</a:t>
            </a:r>
            <a:r>
              <a:rPr lang="en-US" sz="3900" dirty="0">
                <a:latin typeface="Tempus Sans ITC" panose="04020404030D07020202" pitchFamily="82" charset="0"/>
              </a:rPr>
              <a:t>.</a:t>
            </a:r>
          </a:p>
          <a:p>
            <a:pPr algn="just"/>
            <a:r>
              <a:rPr lang="en-US" sz="3900" dirty="0">
                <a:latin typeface="Tempus Sans ITC" panose="04020404030D07020202" pitchFamily="82" charset="0"/>
              </a:rPr>
              <a:t>Step 2.Confess and repent the sins of our past. </a:t>
            </a:r>
            <a:r>
              <a:rPr lang="en-US" sz="3900" dirty="0" smtClean="0">
                <a:latin typeface="Tempus Sans ITC" panose="04020404030D07020202" pitchFamily="82" charset="0"/>
              </a:rPr>
              <a:t> </a:t>
            </a:r>
          </a:p>
          <a:p>
            <a:pPr algn="just"/>
            <a:r>
              <a:rPr lang="en-US" sz="3900" dirty="0">
                <a:latin typeface="Tempus Sans ITC" panose="04020404030D07020202" pitchFamily="82" charset="0"/>
              </a:rPr>
              <a:t> </a:t>
            </a:r>
            <a:r>
              <a:rPr lang="en-US" sz="3900" dirty="0" smtClean="0">
                <a:latin typeface="Tempus Sans ITC" panose="04020404030D07020202" pitchFamily="82" charset="0"/>
              </a:rPr>
              <a:t>          Accepting </a:t>
            </a:r>
            <a:r>
              <a:rPr lang="en-US" sz="3900" dirty="0">
                <a:latin typeface="Tempus Sans ITC" panose="04020404030D07020202" pitchFamily="82" charset="0"/>
              </a:rPr>
              <a:t>by faith that Christ has heard </a:t>
            </a:r>
            <a:r>
              <a:rPr lang="en-US" sz="3900" dirty="0" smtClean="0">
                <a:latin typeface="Tempus Sans ITC" panose="04020404030D07020202" pitchFamily="82" charset="0"/>
              </a:rPr>
              <a:t>our</a:t>
            </a:r>
          </a:p>
          <a:p>
            <a:pPr algn="just"/>
            <a:r>
              <a:rPr lang="en-US" sz="3900" dirty="0">
                <a:latin typeface="Tempus Sans ITC" panose="04020404030D07020202" pitchFamily="82" charset="0"/>
              </a:rPr>
              <a:t> </a:t>
            </a:r>
            <a:r>
              <a:rPr lang="en-US" sz="3900" dirty="0" smtClean="0">
                <a:latin typeface="Tempus Sans ITC" panose="04020404030D07020202" pitchFamily="82" charset="0"/>
              </a:rPr>
              <a:t>          request </a:t>
            </a:r>
            <a:r>
              <a:rPr lang="en-US" sz="3900" dirty="0">
                <a:latin typeface="Tempus Sans ITC" panose="04020404030D07020202" pitchFamily="82" charset="0"/>
              </a:rPr>
              <a:t>for </a:t>
            </a:r>
            <a:r>
              <a:rPr lang="en-US" sz="3900" dirty="0" smtClean="0">
                <a:latin typeface="Tempus Sans ITC" panose="04020404030D07020202" pitchFamily="82" charset="0"/>
              </a:rPr>
              <a:t>forgiveness </a:t>
            </a:r>
            <a:r>
              <a:rPr lang="en-US" sz="3900" dirty="0">
                <a:latin typeface="Tempus Sans ITC" panose="04020404030D07020202" pitchFamily="82" charset="0"/>
              </a:rPr>
              <a:t>and restoration.</a:t>
            </a:r>
          </a:p>
          <a:p>
            <a:pPr algn="just"/>
            <a:r>
              <a:rPr lang="en-US" sz="3900" dirty="0">
                <a:latin typeface="Tempus Sans ITC" panose="04020404030D07020202" pitchFamily="82" charset="0"/>
              </a:rPr>
              <a:t>           Note: A true sense of sorrow for sin is a </a:t>
            </a:r>
            <a:r>
              <a:rPr lang="en-US" sz="3900" dirty="0" smtClean="0">
                <a:latin typeface="Tempus Sans ITC" panose="04020404030D07020202" pitchFamily="82" charset="0"/>
              </a:rPr>
              <a:t>gift</a:t>
            </a:r>
          </a:p>
          <a:p>
            <a:pPr algn="just"/>
            <a:r>
              <a:rPr lang="en-US" sz="3900" dirty="0">
                <a:latin typeface="Tempus Sans ITC" panose="04020404030D07020202" pitchFamily="82" charset="0"/>
              </a:rPr>
              <a:t> </a:t>
            </a:r>
            <a:r>
              <a:rPr lang="en-US" sz="3900" dirty="0" smtClean="0">
                <a:latin typeface="Tempus Sans ITC" panose="04020404030D07020202" pitchFamily="82" charset="0"/>
              </a:rPr>
              <a:t>          </a:t>
            </a:r>
            <a:r>
              <a:rPr lang="en-US" sz="3900" dirty="0">
                <a:latin typeface="Tempus Sans ITC" panose="04020404030D07020202" pitchFamily="82" charset="0"/>
              </a:rPr>
              <a:t>from the Holy Spirit. Seeking a true </a:t>
            </a:r>
            <a:r>
              <a:rPr lang="en-US" sz="3900" dirty="0" smtClean="0">
                <a:latin typeface="Tempus Sans ITC" panose="04020404030D07020202" pitchFamily="82" charset="0"/>
              </a:rPr>
              <a:t>spirit of</a:t>
            </a:r>
          </a:p>
          <a:p>
            <a:pPr algn="just"/>
            <a:r>
              <a:rPr lang="en-US" sz="3900" dirty="0">
                <a:latin typeface="Tempus Sans ITC" panose="04020404030D07020202" pitchFamily="82" charset="0"/>
              </a:rPr>
              <a:t> </a:t>
            </a:r>
            <a:r>
              <a:rPr lang="en-US" sz="3900" dirty="0" smtClean="0">
                <a:latin typeface="Tempus Sans ITC" panose="04020404030D07020202" pitchFamily="82" charset="0"/>
              </a:rPr>
              <a:t>          </a:t>
            </a:r>
            <a:r>
              <a:rPr lang="en-US" sz="3900" dirty="0">
                <a:latin typeface="Tempus Sans ITC" panose="04020404030D07020202" pitchFamily="82" charset="0"/>
              </a:rPr>
              <a:t>conviction through prayer is a wise course </a:t>
            </a:r>
            <a:r>
              <a:rPr lang="en-US" sz="3900" dirty="0" smtClean="0">
                <a:latin typeface="Tempus Sans ITC" panose="04020404030D07020202" pitchFamily="82" charset="0"/>
              </a:rPr>
              <a:t>of</a:t>
            </a:r>
          </a:p>
          <a:p>
            <a:pPr algn="just"/>
            <a:r>
              <a:rPr lang="en-US" sz="3900" dirty="0">
                <a:latin typeface="Tempus Sans ITC" panose="04020404030D07020202" pitchFamily="82" charset="0"/>
              </a:rPr>
              <a:t> </a:t>
            </a:r>
            <a:r>
              <a:rPr lang="en-US" sz="3900" dirty="0" smtClean="0">
                <a:latin typeface="Tempus Sans ITC" panose="04020404030D07020202" pitchFamily="82" charset="0"/>
              </a:rPr>
              <a:t>          </a:t>
            </a:r>
            <a:r>
              <a:rPr lang="en-US" sz="3900" dirty="0">
                <a:latin typeface="Tempus Sans ITC" panose="04020404030D07020202" pitchFamily="82" charset="0"/>
              </a:rPr>
              <a:t>action.</a:t>
            </a:r>
          </a:p>
          <a:p>
            <a:pPr algn="just"/>
            <a:r>
              <a:rPr lang="en-US" sz="3900" dirty="0">
                <a:latin typeface="Tempus Sans ITC" panose="04020404030D07020202" pitchFamily="82" charset="0"/>
              </a:rPr>
              <a:t>Step 3. Consecration of our lives to God's service.</a:t>
            </a:r>
          </a:p>
        </p:txBody>
      </p:sp>
    </p:spTree>
    <p:extLst>
      <p:ext uri="{BB962C8B-B14F-4D97-AF65-F5344CB8AC3E}">
        <p14:creationId xmlns:p14="http://schemas.microsoft.com/office/powerpoint/2010/main" val="20107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945" y="149629"/>
            <a:ext cx="11654443" cy="6524863"/>
          </a:xfrm>
          <a:prstGeom prst="rect">
            <a:avLst/>
          </a:prstGeom>
          <a:noFill/>
        </p:spPr>
        <p:txBody>
          <a:bodyPr wrap="square" rtlCol="0">
            <a:spAutoFit/>
          </a:bodyPr>
          <a:lstStyle/>
          <a:p>
            <a:pPr algn="just"/>
            <a:r>
              <a:rPr lang="en-US" sz="3800" dirty="0">
                <a:latin typeface="Tempus Sans ITC" panose="04020404030D07020202" pitchFamily="82" charset="0"/>
              </a:rPr>
              <a:t>Consecration is the truly difficult piece of the puzzle. God requires a total surrender of the will and obedience to His Law and His statutes. Living in the antitypical Day of Atonement we can look to the Jewish experience on the Day of Attornment for our example. Leviticus 16:31 Reads It (The Day of Attornment) shall be a Sabbath of rest unto you, and ye shall afflict your souls, by a statute forever. The word for afflict in the Hebrew language is H6031 and is transliterated "</a:t>
            </a:r>
            <a:r>
              <a:rPr lang="en-US" sz="3800" dirty="0" err="1">
                <a:latin typeface="Tempus Sans ITC" panose="04020404030D07020202" pitchFamily="82" charset="0"/>
              </a:rPr>
              <a:t>anah</a:t>
            </a:r>
            <a:r>
              <a:rPr lang="en-US" sz="3800" dirty="0">
                <a:latin typeface="Tempus Sans ITC" panose="04020404030D07020202" pitchFamily="82" charset="0"/>
              </a:rPr>
              <a:t>". This word carries with it the idea of humble, quiet reflection and introspection as well as an acknowledgement of confession. </a:t>
            </a:r>
          </a:p>
        </p:txBody>
      </p:sp>
    </p:spTree>
    <p:extLst>
      <p:ext uri="{BB962C8B-B14F-4D97-AF65-F5344CB8AC3E}">
        <p14:creationId xmlns:p14="http://schemas.microsoft.com/office/powerpoint/2010/main" val="3693220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695" y="199505"/>
            <a:ext cx="11687693" cy="6863417"/>
          </a:xfrm>
          <a:prstGeom prst="rect">
            <a:avLst/>
          </a:prstGeom>
          <a:noFill/>
        </p:spPr>
        <p:txBody>
          <a:bodyPr wrap="square" rtlCol="0">
            <a:spAutoFit/>
          </a:bodyPr>
          <a:lstStyle/>
          <a:p>
            <a:pPr algn="just"/>
            <a:r>
              <a:rPr lang="en-US" sz="4000" dirty="0">
                <a:latin typeface="Tempus Sans ITC" panose="04020404030D07020202" pitchFamily="82" charset="0"/>
              </a:rPr>
              <a:t>As we travel the road of sanctification we are on a journey, progressing in our knowledge and understanding of God's law and requirements. We are to review our lives in the light that God has revealed to us surrendering all things that fail the heavenly standard for obedience. This is an all-encompassing task, we need to compare our daily lives to God's Law, The health message (Diet and Exercise), Stewardship (Tithes, Offerings, and the allocation of time and resources), Dress, and Entertainment (What is watched and what we listen to).</a:t>
            </a:r>
          </a:p>
        </p:txBody>
      </p:sp>
    </p:spTree>
    <p:extLst>
      <p:ext uri="{BB962C8B-B14F-4D97-AF65-F5344CB8AC3E}">
        <p14:creationId xmlns:p14="http://schemas.microsoft.com/office/powerpoint/2010/main" val="2110038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007" y="282633"/>
            <a:ext cx="11671069" cy="4678204"/>
          </a:xfrm>
          <a:prstGeom prst="rect">
            <a:avLst/>
          </a:prstGeom>
          <a:noFill/>
        </p:spPr>
        <p:txBody>
          <a:bodyPr wrap="square" rtlCol="0">
            <a:spAutoFit/>
          </a:bodyPr>
          <a:lstStyle/>
          <a:p>
            <a:pPr algn="just"/>
            <a:r>
              <a:rPr lang="en-US" sz="3600" dirty="0">
                <a:latin typeface="Tempus Sans ITC" panose="04020404030D07020202" pitchFamily="82" charset="0"/>
              </a:rPr>
              <a:t>It is important to remember that God holds us accountable not only for what we know but what we had opportunity to learn. Ignorance is not always an excuse in the eyes of God.</a:t>
            </a:r>
          </a:p>
          <a:p>
            <a:pPr algn="just"/>
            <a:r>
              <a:rPr lang="en-US" sz="1000" dirty="0">
                <a:latin typeface="Tempus Sans ITC" panose="04020404030D07020202" pitchFamily="82" charset="0"/>
              </a:rPr>
              <a:t> </a:t>
            </a:r>
          </a:p>
          <a:p>
            <a:pPr algn="just"/>
            <a:r>
              <a:rPr lang="en-US" sz="3600" dirty="0">
                <a:latin typeface="Tempus Sans ITC" panose="04020404030D07020202" pitchFamily="82" charset="0"/>
              </a:rPr>
              <a:t>Most of us have gone through or are going through what I refer to as the Romans 7 experience. Specifically verses 14 and 15 For we know that the law is spiritual: but I am carnal, sold under sin. For that which I do I allow not: for what I would, that do I not; but what I hate, that do I.</a:t>
            </a:r>
          </a:p>
        </p:txBody>
      </p:sp>
    </p:spTree>
    <p:extLst>
      <p:ext uri="{BB962C8B-B14F-4D97-AF65-F5344CB8AC3E}">
        <p14:creationId xmlns:p14="http://schemas.microsoft.com/office/powerpoint/2010/main" val="41497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505" y="274320"/>
            <a:ext cx="11770822" cy="6247864"/>
          </a:xfrm>
          <a:prstGeom prst="rect">
            <a:avLst/>
          </a:prstGeom>
          <a:noFill/>
        </p:spPr>
        <p:txBody>
          <a:bodyPr wrap="square" rtlCol="0">
            <a:spAutoFit/>
          </a:bodyPr>
          <a:lstStyle/>
          <a:p>
            <a:pPr algn="just"/>
            <a:r>
              <a:rPr lang="en-US" sz="4000" dirty="0">
                <a:latin typeface="Tempus Sans ITC" panose="04020404030D07020202" pitchFamily="82" charset="0"/>
              </a:rPr>
              <a:t>We are counselled in Revelation 3:18 to buy of me gold tried in the fire, that thou </a:t>
            </a:r>
            <a:r>
              <a:rPr lang="en-US" sz="4000" dirty="0" err="1">
                <a:latin typeface="Tempus Sans ITC" panose="04020404030D07020202" pitchFamily="82" charset="0"/>
              </a:rPr>
              <a:t>mayest</a:t>
            </a:r>
            <a:r>
              <a:rPr lang="en-US" sz="4000" dirty="0">
                <a:latin typeface="Tempus Sans ITC" panose="04020404030D07020202" pitchFamily="82" charset="0"/>
              </a:rPr>
              <a:t> be rich; and white raiment, that thou </a:t>
            </a:r>
            <a:r>
              <a:rPr lang="en-US" sz="4000" dirty="0" err="1">
                <a:latin typeface="Tempus Sans ITC" panose="04020404030D07020202" pitchFamily="82" charset="0"/>
              </a:rPr>
              <a:t>mayest</a:t>
            </a:r>
            <a:r>
              <a:rPr lang="en-US" sz="4000" dirty="0">
                <a:latin typeface="Tempus Sans ITC" panose="04020404030D07020202" pitchFamily="82" charset="0"/>
              </a:rPr>
              <a:t> be clothed, and that the shame of thy nakedness do not appear; and anoint thine eyes with </a:t>
            </a:r>
            <a:r>
              <a:rPr lang="en-US" sz="4000" dirty="0" err="1">
                <a:latin typeface="Tempus Sans ITC" panose="04020404030D07020202" pitchFamily="82" charset="0"/>
              </a:rPr>
              <a:t>eyesalve</a:t>
            </a:r>
            <a:r>
              <a:rPr lang="en-US" sz="4000" dirty="0">
                <a:latin typeface="Tempus Sans ITC" panose="04020404030D07020202" pitchFamily="82" charset="0"/>
              </a:rPr>
              <a:t>, that thou </a:t>
            </a:r>
            <a:r>
              <a:rPr lang="en-US" sz="4000" dirty="0" err="1">
                <a:latin typeface="Tempus Sans ITC" panose="04020404030D07020202" pitchFamily="82" charset="0"/>
              </a:rPr>
              <a:t>mayest</a:t>
            </a:r>
            <a:r>
              <a:rPr lang="en-US" sz="4000" dirty="0">
                <a:latin typeface="Tempus Sans ITC" panose="04020404030D07020202" pitchFamily="82" charset="0"/>
              </a:rPr>
              <a:t> see. Understanding and incorporating a true righteousness by faith in Jesus Christ is absolutely vital for any Christian who want’s to be found a member of the symbolic 5 wise virgins who are found to have the necessary oil when the wedding feast occurs.</a:t>
            </a:r>
            <a:endParaRPr lang="en-US" sz="4000" dirty="0">
              <a:latin typeface="Tempus Sans ITC" panose="04020404030D07020202" pitchFamily="82" charset="0"/>
            </a:endParaRPr>
          </a:p>
        </p:txBody>
      </p:sp>
    </p:spTree>
    <p:extLst>
      <p:ext uri="{BB962C8B-B14F-4D97-AF65-F5344CB8AC3E}">
        <p14:creationId xmlns:p14="http://schemas.microsoft.com/office/powerpoint/2010/main" val="4018698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4445" y="315884"/>
            <a:ext cx="11720944" cy="6647974"/>
          </a:xfrm>
          <a:prstGeom prst="rect">
            <a:avLst/>
          </a:prstGeom>
          <a:noFill/>
        </p:spPr>
        <p:txBody>
          <a:bodyPr wrap="square" rtlCol="0">
            <a:spAutoFit/>
          </a:bodyPr>
          <a:lstStyle/>
          <a:p>
            <a:pPr algn="just"/>
            <a:r>
              <a:rPr lang="en-US" sz="3700" dirty="0">
                <a:latin typeface="Tempus Sans ITC" panose="04020404030D07020202" pitchFamily="82" charset="0"/>
              </a:rPr>
              <a:t>As we touched on earlier successful sanctification lies in the proper control of what the Bible refers to as the heart or as we would say the mind.</a:t>
            </a:r>
          </a:p>
          <a:p>
            <a:pPr algn="just"/>
            <a:r>
              <a:rPr lang="en-US" sz="1000" dirty="0">
                <a:latin typeface="Tempus Sans ITC" panose="04020404030D07020202" pitchFamily="82" charset="0"/>
              </a:rPr>
              <a:t> </a:t>
            </a:r>
          </a:p>
          <a:p>
            <a:pPr algn="just"/>
            <a:r>
              <a:rPr lang="en-US" sz="3700" dirty="0">
                <a:latin typeface="Tempus Sans ITC" panose="04020404030D07020202" pitchFamily="82" charset="0"/>
              </a:rPr>
              <a:t>Let's read Romans 12:1,2 and 2 Corinthians 10:5</a:t>
            </a:r>
          </a:p>
          <a:p>
            <a:pPr algn="just"/>
            <a:r>
              <a:rPr lang="en-US" sz="1000" dirty="0">
                <a:latin typeface="Tempus Sans ITC" panose="04020404030D07020202" pitchFamily="82" charset="0"/>
              </a:rPr>
              <a:t> </a:t>
            </a:r>
          </a:p>
          <a:p>
            <a:pPr algn="just"/>
            <a:r>
              <a:rPr lang="en-US" sz="3700" dirty="0">
                <a:latin typeface="Tempus Sans ITC" panose="04020404030D07020202" pitchFamily="82" charset="0"/>
              </a:rPr>
              <a:t>Rom 12:1 I beseech you therefore, brethren, by the mercies of God, that ye present your bodies a living sacrifice, holy, acceptable unto God, which is your reasonable service.</a:t>
            </a:r>
          </a:p>
          <a:p>
            <a:pPr algn="just"/>
            <a:r>
              <a:rPr lang="en-US" sz="3700" dirty="0">
                <a:latin typeface="Tempus Sans ITC" panose="04020404030D07020202" pitchFamily="82" charset="0"/>
              </a:rPr>
              <a:t>Rom 12:2 And be not conformed to this world: but be ye transformed by the renewing of your mind, that ye may prove what is that good, and acceptable, and perfect, will of God.</a:t>
            </a:r>
          </a:p>
        </p:txBody>
      </p:sp>
    </p:spTree>
    <p:extLst>
      <p:ext uri="{BB962C8B-B14F-4D97-AF65-F5344CB8AC3E}">
        <p14:creationId xmlns:p14="http://schemas.microsoft.com/office/powerpoint/2010/main" val="3198951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132" y="241069"/>
            <a:ext cx="11720944" cy="6678751"/>
          </a:xfrm>
          <a:prstGeom prst="rect">
            <a:avLst/>
          </a:prstGeom>
          <a:noFill/>
        </p:spPr>
        <p:txBody>
          <a:bodyPr wrap="square" rtlCol="0">
            <a:spAutoFit/>
          </a:bodyPr>
          <a:lstStyle/>
          <a:p>
            <a:pPr algn="just"/>
            <a:r>
              <a:rPr lang="en-US" sz="3800" dirty="0">
                <a:latin typeface="Tempus Sans ITC" panose="04020404030D07020202" pitchFamily="82" charset="0"/>
              </a:rPr>
              <a:t>2Co 10:5 Casting down imaginations, and every high thing that </a:t>
            </a:r>
            <a:r>
              <a:rPr lang="en-US" sz="3800" dirty="0" err="1">
                <a:latin typeface="Tempus Sans ITC" panose="04020404030D07020202" pitchFamily="82" charset="0"/>
              </a:rPr>
              <a:t>exalteth</a:t>
            </a:r>
            <a:r>
              <a:rPr lang="en-US" sz="3800" dirty="0">
                <a:latin typeface="Tempus Sans ITC" panose="04020404030D07020202" pitchFamily="82" charset="0"/>
              </a:rPr>
              <a:t> itself against the knowledge </a:t>
            </a:r>
            <a:r>
              <a:rPr lang="en-US" sz="3800" dirty="0" smtClean="0">
                <a:latin typeface="Tempus Sans ITC" panose="04020404030D07020202" pitchFamily="82" charset="0"/>
              </a:rPr>
              <a:t>of God</a:t>
            </a:r>
            <a:r>
              <a:rPr lang="en-US" sz="3800" dirty="0">
                <a:latin typeface="Tempus Sans ITC" panose="04020404030D07020202" pitchFamily="82" charset="0"/>
              </a:rPr>
              <a:t>, and bringing into captivity every thought to the obedience of Christ;</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The Greek word for transformed is </a:t>
            </a:r>
            <a:r>
              <a:rPr lang="en-US" sz="3800" dirty="0" err="1">
                <a:latin typeface="Tempus Sans ITC" panose="04020404030D07020202" pitchFamily="82" charset="0"/>
              </a:rPr>
              <a:t>metamorpho</a:t>
            </a:r>
            <a:r>
              <a:rPr lang="en-US" sz="3800" dirty="0">
                <a:latin typeface="Tempus Sans ITC" panose="04020404030D07020202" pitchFamily="82" charset="0"/>
              </a:rPr>
              <a:t> from which we obtain the word metamorphosis.  Metamorphosis is defined as allowing what is on the inside to be moved to the outside. The Holy Spirit working sanctification within us is made manifest to the world around us by the changes in our character which are demonstrated by our choices and our actions.</a:t>
            </a:r>
          </a:p>
        </p:txBody>
      </p:sp>
    </p:spTree>
    <p:extLst>
      <p:ext uri="{BB962C8B-B14F-4D97-AF65-F5344CB8AC3E}">
        <p14:creationId xmlns:p14="http://schemas.microsoft.com/office/powerpoint/2010/main" val="180944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18" y="241069"/>
            <a:ext cx="11745883" cy="5786199"/>
          </a:xfrm>
          <a:prstGeom prst="rect">
            <a:avLst/>
          </a:prstGeom>
          <a:noFill/>
        </p:spPr>
        <p:txBody>
          <a:bodyPr wrap="square" rtlCol="0">
            <a:spAutoFit/>
          </a:bodyPr>
          <a:lstStyle/>
          <a:p>
            <a:r>
              <a:rPr lang="en-US" sz="4000" dirty="0">
                <a:latin typeface="Tempus Sans ITC" panose="04020404030D07020202" pitchFamily="82" charset="0"/>
              </a:rPr>
              <a:t>THOUGHTS BECOME </a:t>
            </a:r>
            <a:r>
              <a:rPr lang="en-US" sz="4000" dirty="0" smtClean="0">
                <a:latin typeface="Tempus Sans ITC" panose="04020404030D07020202" pitchFamily="82" charset="0"/>
              </a:rPr>
              <a:t>DESTINY ( A poem in which the power of thought is described)</a:t>
            </a:r>
            <a:endParaRPr lang="en-US" sz="4000" dirty="0">
              <a:latin typeface="Tempus Sans ITC" panose="04020404030D07020202" pitchFamily="82" charset="0"/>
            </a:endParaRPr>
          </a:p>
          <a:p>
            <a:r>
              <a:rPr lang="en-US" sz="1000" dirty="0">
                <a:latin typeface="Tempus Sans ITC" panose="04020404030D07020202" pitchFamily="82" charset="0"/>
              </a:rPr>
              <a:t> </a:t>
            </a:r>
          </a:p>
          <a:p>
            <a:r>
              <a:rPr lang="en-US" sz="4000" dirty="0">
                <a:latin typeface="Tempus Sans ITC" panose="04020404030D07020202" pitchFamily="82" charset="0"/>
              </a:rPr>
              <a:t>Watch your thoughts for they become your words,</a:t>
            </a:r>
          </a:p>
          <a:p>
            <a:r>
              <a:rPr lang="en-US" sz="1000" dirty="0">
                <a:latin typeface="Tempus Sans ITC" panose="04020404030D07020202" pitchFamily="82" charset="0"/>
              </a:rPr>
              <a:t> </a:t>
            </a:r>
          </a:p>
          <a:p>
            <a:r>
              <a:rPr lang="en-US" sz="4000" dirty="0">
                <a:latin typeface="Tempus Sans ITC" panose="04020404030D07020202" pitchFamily="82" charset="0"/>
              </a:rPr>
              <a:t>Choose your words for they become your actions,</a:t>
            </a:r>
          </a:p>
          <a:p>
            <a:r>
              <a:rPr lang="en-US" sz="1000" dirty="0">
                <a:latin typeface="Tempus Sans ITC" panose="04020404030D07020202" pitchFamily="82" charset="0"/>
              </a:rPr>
              <a:t> </a:t>
            </a:r>
          </a:p>
          <a:p>
            <a:r>
              <a:rPr lang="en-US" sz="4000" dirty="0">
                <a:latin typeface="Tempus Sans ITC" panose="04020404030D07020202" pitchFamily="82" charset="0"/>
              </a:rPr>
              <a:t>Understand your actions for they become your habits,</a:t>
            </a:r>
          </a:p>
          <a:p>
            <a:r>
              <a:rPr lang="en-US" sz="1000" dirty="0">
                <a:latin typeface="Tempus Sans ITC" panose="04020404030D07020202" pitchFamily="82" charset="0"/>
              </a:rPr>
              <a:t> </a:t>
            </a:r>
          </a:p>
          <a:p>
            <a:r>
              <a:rPr lang="en-US" sz="4000" dirty="0">
                <a:latin typeface="Tempus Sans ITC" panose="04020404030D07020202" pitchFamily="82" charset="0"/>
              </a:rPr>
              <a:t>Study your habits for they will become your character</a:t>
            </a:r>
          </a:p>
          <a:p>
            <a:r>
              <a:rPr lang="en-US" sz="1000" dirty="0">
                <a:latin typeface="Tempus Sans ITC" panose="04020404030D07020202" pitchFamily="82" charset="0"/>
              </a:rPr>
              <a:t> </a:t>
            </a:r>
          </a:p>
          <a:p>
            <a:r>
              <a:rPr lang="en-US" sz="4000" dirty="0">
                <a:latin typeface="Tempus Sans ITC" panose="04020404030D07020202" pitchFamily="82" charset="0"/>
              </a:rPr>
              <a:t>Develop your character for it will become your DESTINY</a:t>
            </a:r>
          </a:p>
        </p:txBody>
      </p:sp>
    </p:spTree>
    <p:extLst>
      <p:ext uri="{BB962C8B-B14F-4D97-AF65-F5344CB8AC3E}">
        <p14:creationId xmlns:p14="http://schemas.microsoft.com/office/powerpoint/2010/main" val="3222779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007" y="224444"/>
            <a:ext cx="11671069" cy="5632311"/>
          </a:xfrm>
          <a:prstGeom prst="rect">
            <a:avLst/>
          </a:prstGeom>
          <a:noFill/>
        </p:spPr>
        <p:txBody>
          <a:bodyPr wrap="square" rtlCol="0">
            <a:spAutoFit/>
          </a:bodyPr>
          <a:lstStyle/>
          <a:p>
            <a:pPr algn="just"/>
            <a:r>
              <a:rPr lang="en-US" sz="4000" dirty="0">
                <a:latin typeface="Tempus Sans ITC" panose="04020404030D07020202" pitchFamily="82" charset="0"/>
              </a:rPr>
              <a:t>Question: In light of the truths presented in this poem how careful and discerning do we need to be in the daily process of afflicting our souls when dealing with our interactions on social media, the movies we choose to watch, and the music we choose to listen to including religious music. In James 1:5 it is said “If any of you lacks wisdom, you should ask God, who gives generously to all without finding fault, and it will be given to you.” </a:t>
            </a:r>
          </a:p>
        </p:txBody>
      </p:sp>
    </p:spTree>
    <p:extLst>
      <p:ext uri="{BB962C8B-B14F-4D97-AF65-F5344CB8AC3E}">
        <p14:creationId xmlns:p14="http://schemas.microsoft.com/office/powerpoint/2010/main" val="3864444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7818" y="216131"/>
            <a:ext cx="11795759" cy="6894195"/>
          </a:xfrm>
          <a:prstGeom prst="rect">
            <a:avLst/>
          </a:prstGeom>
          <a:noFill/>
        </p:spPr>
        <p:txBody>
          <a:bodyPr wrap="square" rtlCol="0">
            <a:spAutoFit/>
          </a:bodyPr>
          <a:lstStyle/>
          <a:p>
            <a:pPr algn="just"/>
            <a:r>
              <a:rPr lang="en-US" sz="3600" dirty="0">
                <a:latin typeface="Tempus Sans ITC" panose="04020404030D07020202" pitchFamily="82" charset="0"/>
              </a:rPr>
              <a:t>God promises to give us wisdom when we ask for it. We can trust that when we seek God’s guidance and wisdom, he will give it to us generously. Seek the wisdom of God in prayer, open the Bible, and Spirit of Prophesy, and He will answer and give direction. </a:t>
            </a:r>
          </a:p>
          <a:p>
            <a:pPr algn="just"/>
            <a:endParaRPr lang="en-US" sz="1000" dirty="0" smtClean="0">
              <a:latin typeface="Tempus Sans ITC" panose="04020404030D07020202" pitchFamily="82" charset="0"/>
            </a:endParaRPr>
          </a:p>
          <a:p>
            <a:pPr algn="just"/>
            <a:r>
              <a:rPr lang="en-US" sz="3600" dirty="0">
                <a:latin typeface="Tempus Sans ITC" panose="04020404030D07020202" pitchFamily="82" charset="0"/>
              </a:rPr>
              <a:t>Let a living faith run like threads of gold through the performance of even the smallest duties. Then all the daily work will promote Christian growth. There will be a continual looking unto Jesus. Love for Him will give vital force to everything that is undertaken. Thus through the right use of our talents, we may link ourselves by a golden chain to the higher world. </a:t>
            </a:r>
            <a:endParaRPr lang="en-US" sz="3600" dirty="0">
              <a:latin typeface="Tempus Sans ITC" panose="04020404030D07020202" pitchFamily="82" charset="0"/>
            </a:endParaRPr>
          </a:p>
        </p:txBody>
      </p:sp>
    </p:spTree>
    <p:extLst>
      <p:ext uri="{BB962C8B-B14F-4D97-AF65-F5344CB8AC3E}">
        <p14:creationId xmlns:p14="http://schemas.microsoft.com/office/powerpoint/2010/main" val="4021302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069" y="216131"/>
            <a:ext cx="11729258" cy="6555641"/>
          </a:xfrm>
          <a:prstGeom prst="rect">
            <a:avLst/>
          </a:prstGeom>
          <a:noFill/>
        </p:spPr>
        <p:txBody>
          <a:bodyPr wrap="square" rtlCol="0">
            <a:spAutoFit/>
          </a:bodyPr>
          <a:lstStyle/>
          <a:p>
            <a:pPr algn="just"/>
            <a:r>
              <a:rPr lang="en-US" sz="4000" dirty="0">
                <a:latin typeface="Tempus Sans ITC" panose="04020404030D07020202" pitchFamily="82" charset="0"/>
              </a:rPr>
              <a:t>This is true sanctification; for sanctification consists in the cheerful performance of daily duties in perfect obedience to the will of God. Christ Object Lessons Pg. 360.</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In closing I would like to share an illustration of the life transforming power of God as given by Pastor Pavel Goya.</a:t>
            </a:r>
          </a:p>
          <a:p>
            <a:pPr algn="just"/>
            <a:r>
              <a:rPr lang="en-US" sz="1000" dirty="0">
                <a:latin typeface="Tempus Sans ITC" panose="04020404030D07020202" pitchFamily="82" charset="0"/>
              </a:rPr>
              <a:t> </a:t>
            </a:r>
          </a:p>
          <a:p>
            <a:pPr algn="just"/>
            <a:r>
              <a:rPr lang="en-US" sz="4000" dirty="0">
                <a:latin typeface="Tempus Sans ITC" panose="04020404030D07020202" pitchFamily="82" charset="0"/>
              </a:rPr>
              <a:t>Pastor Goya was preaching when he noticed a woman covered in tattoos, piercings, with hair the colors of the rainbow, fully dressed in Goth.</a:t>
            </a:r>
          </a:p>
        </p:txBody>
      </p:sp>
    </p:spTree>
    <p:extLst>
      <p:ext uri="{BB962C8B-B14F-4D97-AF65-F5344CB8AC3E}">
        <p14:creationId xmlns:p14="http://schemas.microsoft.com/office/powerpoint/2010/main" val="150247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05" y="216131"/>
            <a:ext cx="11787447" cy="5632311"/>
          </a:xfrm>
          <a:prstGeom prst="rect">
            <a:avLst/>
          </a:prstGeom>
          <a:noFill/>
        </p:spPr>
        <p:txBody>
          <a:bodyPr wrap="square" rtlCol="0">
            <a:spAutoFit/>
          </a:bodyPr>
          <a:lstStyle/>
          <a:p>
            <a:pPr algn="just"/>
            <a:r>
              <a:rPr lang="en-US" sz="4000" dirty="0">
                <a:latin typeface="Tempus Sans ITC" panose="04020404030D07020202" pitchFamily="82" charset="0"/>
              </a:rPr>
              <a:t>As the closing Hymn was being sung the woman got up to leave. Being impressed that he needed to speak with her Pastor Goya exited the church after her. As she noticed him she made a hasty retreat to her car. Pastor Goya put his hand on the car door and introduced himself. She responded that she didn't believe in God and didn't want to speak with him</a:t>
            </a:r>
            <a:r>
              <a:rPr lang="en-US" sz="4000" dirty="0" smtClean="0">
                <a:latin typeface="Tempus Sans ITC" panose="04020404030D07020202" pitchFamily="82" charset="0"/>
              </a:rPr>
              <a:t>.</a:t>
            </a:r>
            <a:r>
              <a:rPr lang="en-US" dirty="0" smtClean="0"/>
              <a:t> </a:t>
            </a:r>
            <a:r>
              <a:rPr lang="en-US" sz="4000" dirty="0">
                <a:latin typeface="Tempus Sans ITC" panose="04020404030D07020202" pitchFamily="82" charset="0"/>
              </a:rPr>
              <a:t>To which Pastor Goya asked if you don't believe in God why are you hear? </a:t>
            </a:r>
          </a:p>
        </p:txBody>
      </p:sp>
    </p:spTree>
    <p:extLst>
      <p:ext uri="{BB962C8B-B14F-4D97-AF65-F5344CB8AC3E}">
        <p14:creationId xmlns:p14="http://schemas.microsoft.com/office/powerpoint/2010/main" val="42959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132" y="249382"/>
            <a:ext cx="11737570" cy="6247864"/>
          </a:xfrm>
          <a:prstGeom prst="rect">
            <a:avLst/>
          </a:prstGeom>
          <a:noFill/>
        </p:spPr>
        <p:txBody>
          <a:bodyPr wrap="square" rtlCol="0">
            <a:spAutoFit/>
          </a:bodyPr>
          <a:lstStyle/>
          <a:p>
            <a:pPr algn="just"/>
            <a:r>
              <a:rPr lang="en-US" sz="4000" dirty="0" smtClean="0">
                <a:latin typeface="Tempus Sans ITC" panose="04020404030D07020202" pitchFamily="82" charset="0"/>
              </a:rPr>
              <a:t>Avoiding </a:t>
            </a:r>
            <a:r>
              <a:rPr lang="en-US" sz="4000" dirty="0">
                <a:latin typeface="Tempus Sans ITC" panose="04020404030D07020202" pitchFamily="82" charset="0"/>
              </a:rPr>
              <a:t>his question she responded that God doesn't answer prayer. At that time she had been enslaved to drugs and alcohol for 15 years, going through rehab, hospitals, and prison. Her addiction was such that she was driven to use her drugs every two hours</a:t>
            </a:r>
            <a:r>
              <a:rPr lang="en-US" sz="4000" dirty="0" smtClean="0">
                <a:latin typeface="Tempus Sans ITC" panose="04020404030D07020202" pitchFamily="82" charset="0"/>
              </a:rPr>
              <a:t>. </a:t>
            </a:r>
            <a:r>
              <a:rPr lang="en-US" sz="4000" dirty="0">
                <a:latin typeface="Tempus Sans ITC" panose="04020404030D07020202" pitchFamily="82" charset="0"/>
              </a:rPr>
              <a:t>Pastor Goya then asked her if she wanted to be free of her addition. She replied yes. Pastor Goya then told her that today God would give her victory. She said to him who do you think you are, God? Who are you to make such a promise to me?</a:t>
            </a:r>
          </a:p>
        </p:txBody>
      </p:sp>
    </p:spTree>
    <p:extLst>
      <p:ext uri="{BB962C8B-B14F-4D97-AF65-F5344CB8AC3E}">
        <p14:creationId xmlns:p14="http://schemas.microsoft.com/office/powerpoint/2010/main" val="1737995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193" y="224444"/>
            <a:ext cx="11795759" cy="6247864"/>
          </a:xfrm>
          <a:prstGeom prst="rect">
            <a:avLst/>
          </a:prstGeom>
          <a:noFill/>
        </p:spPr>
        <p:txBody>
          <a:bodyPr wrap="square" rtlCol="0">
            <a:spAutoFit/>
          </a:bodyPr>
          <a:lstStyle/>
          <a:p>
            <a:pPr algn="just"/>
            <a:r>
              <a:rPr lang="en-US" sz="4000" dirty="0">
                <a:latin typeface="Tempus Sans ITC" panose="04020404030D07020202" pitchFamily="82" charset="0"/>
              </a:rPr>
              <a:t>He said to her if you want to give up drugs I want you to give a bible study. She was mortified stating that she couldn't teach anyone. Pastor Goya told her that she didn't need to teach the lesson only deliver the lesson to the person that had requested it. His purpose was in giving this woman an opportunity to build relationships with the community not sharing doctrine</a:t>
            </a:r>
            <a:r>
              <a:rPr lang="en-US" sz="4000" dirty="0" smtClean="0">
                <a:latin typeface="Tempus Sans ITC" panose="04020404030D07020202" pitchFamily="82" charset="0"/>
              </a:rPr>
              <a:t>.</a:t>
            </a:r>
          </a:p>
          <a:p>
            <a:endParaRPr lang="en-US" sz="4000" dirty="0">
              <a:latin typeface="Tempus Sans ITC" panose="04020404030D07020202" pitchFamily="82" charset="0"/>
            </a:endParaRPr>
          </a:p>
          <a:p>
            <a:endParaRPr lang="en-US" sz="4000" dirty="0">
              <a:latin typeface="Tempus Sans ITC" panose="04020404030D07020202" pitchFamily="82" charset="0"/>
            </a:endParaRPr>
          </a:p>
        </p:txBody>
      </p:sp>
    </p:spTree>
    <p:extLst>
      <p:ext uri="{BB962C8B-B14F-4D97-AF65-F5344CB8AC3E}">
        <p14:creationId xmlns:p14="http://schemas.microsoft.com/office/powerpoint/2010/main" val="1903952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05" y="282633"/>
            <a:ext cx="11779135" cy="6863417"/>
          </a:xfrm>
          <a:prstGeom prst="rect">
            <a:avLst/>
          </a:prstGeom>
          <a:noFill/>
        </p:spPr>
        <p:txBody>
          <a:bodyPr wrap="square" rtlCol="0">
            <a:spAutoFit/>
          </a:bodyPr>
          <a:lstStyle/>
          <a:p>
            <a:pPr algn="just"/>
            <a:r>
              <a:rPr lang="en-US" sz="3900" dirty="0">
                <a:latin typeface="Tempus Sans ITC" panose="04020404030D07020202" pitchFamily="82" charset="0"/>
              </a:rPr>
              <a:t>She agreed and took the bible study to deliver. On her arrival she discovered that the people who had requested the study were not at home. The building being a secured facility did not allow her to enter. In frustration she called Pastor Goya to complain to him and against God. He told her that she needed to pray for as long as it would take to receive an answer. He promised that he would pray with her for as long as an answer would take. After praying for the better part of an hour she opened her eyes to see large man dressed in leathers come out of the building to get his mail. </a:t>
            </a:r>
          </a:p>
        </p:txBody>
      </p:sp>
    </p:spTree>
    <p:extLst>
      <p:ext uri="{BB962C8B-B14F-4D97-AF65-F5344CB8AC3E}">
        <p14:creationId xmlns:p14="http://schemas.microsoft.com/office/powerpoint/2010/main" val="224912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633" y="282633"/>
            <a:ext cx="11604567" cy="6848029"/>
          </a:xfrm>
          <a:prstGeom prst="rect">
            <a:avLst/>
          </a:prstGeom>
          <a:noFill/>
        </p:spPr>
        <p:txBody>
          <a:bodyPr wrap="square" rtlCol="0">
            <a:spAutoFit/>
          </a:bodyPr>
          <a:lstStyle/>
          <a:p>
            <a:pPr algn="just"/>
            <a:r>
              <a:rPr lang="en-US" sz="3900" dirty="0">
                <a:latin typeface="Tempus Sans ITC" panose="04020404030D07020202" pitchFamily="82" charset="0"/>
              </a:rPr>
              <a:t>To impress upon you the importance of this topic we have this statement from the Review and Herald, April 1, 1890. “Several have written to me, inquiring if the message of justification by faith is the third angel's message, and I have answered, 'It is the third angel's message in verity</a:t>
            </a:r>
            <a:r>
              <a:rPr lang="en-US" sz="3900" dirty="0" smtClean="0">
                <a:latin typeface="Tempus Sans ITC" panose="04020404030D07020202" pitchFamily="82" charset="0"/>
              </a:rPr>
              <a:t>.”</a:t>
            </a:r>
          </a:p>
          <a:p>
            <a:pPr algn="just"/>
            <a:endParaRPr lang="en-US" sz="1000" dirty="0">
              <a:latin typeface="Tempus Sans ITC" panose="04020404030D07020202" pitchFamily="82" charset="0"/>
            </a:endParaRPr>
          </a:p>
          <a:p>
            <a:pPr algn="just"/>
            <a:r>
              <a:rPr lang="en-US" sz="3900" dirty="0">
                <a:latin typeface="Tempus Sans ITC" panose="04020404030D07020202" pitchFamily="82" charset="0"/>
              </a:rPr>
              <a:t>The Lord in His great mercy sent a most precious message to His people through Elders [E.J.] Waggoner and [A. T.] Jones. This message was to bring more prominently before the world the uplifted </a:t>
            </a:r>
            <a:r>
              <a:rPr lang="en-US" sz="3900" dirty="0" err="1">
                <a:latin typeface="Tempus Sans ITC" panose="04020404030D07020202" pitchFamily="82" charset="0"/>
              </a:rPr>
              <a:t>Saviour</a:t>
            </a:r>
            <a:r>
              <a:rPr lang="en-US" sz="3900" dirty="0">
                <a:latin typeface="Tempus Sans ITC" panose="04020404030D07020202" pitchFamily="82" charset="0"/>
              </a:rPr>
              <a:t>, the sacrifice for the sins of the whole world. </a:t>
            </a:r>
            <a:endParaRPr lang="en-US" dirty="0"/>
          </a:p>
        </p:txBody>
      </p:sp>
    </p:spTree>
    <p:extLst>
      <p:ext uri="{BB962C8B-B14F-4D97-AF65-F5344CB8AC3E}">
        <p14:creationId xmlns:p14="http://schemas.microsoft.com/office/powerpoint/2010/main" val="1016886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444" y="241069"/>
            <a:ext cx="11754195" cy="6524863"/>
          </a:xfrm>
          <a:prstGeom prst="rect">
            <a:avLst/>
          </a:prstGeom>
          <a:noFill/>
        </p:spPr>
        <p:txBody>
          <a:bodyPr wrap="square" rtlCol="0">
            <a:spAutoFit/>
          </a:bodyPr>
          <a:lstStyle/>
          <a:p>
            <a:pPr algn="just"/>
            <a:r>
              <a:rPr lang="en-US" sz="3800" dirty="0" smtClean="0">
                <a:latin typeface="Tempus Sans ITC" panose="04020404030D07020202" pitchFamily="82" charset="0"/>
              </a:rPr>
              <a:t>She went to him and asked if she could enter the building, he said no, and asked why she had come. She told him that she was there to deliver a bible study. He became very angry stating that he had requested a bible study and no one came. He grabbed her by the arm and told her to follow him. He took her to his apartment and told her to have a seat he would be right back.</a:t>
            </a:r>
            <a:r>
              <a:rPr lang="en-US" sz="3800" dirty="0" smtClean="0"/>
              <a:t> </a:t>
            </a:r>
            <a:r>
              <a:rPr lang="en-US" sz="3800" dirty="0" smtClean="0">
                <a:latin typeface="Tempus Sans ITC" panose="04020404030D07020202" pitchFamily="82" charset="0"/>
              </a:rPr>
              <a:t>Interrupting her prayer for God's protection he returned with 11 of his associates. He then told her that they were looking for a way out of their current lifestyle and that God had sent an angel (Her) to show them how. </a:t>
            </a:r>
            <a:endParaRPr lang="en-US" sz="3800" dirty="0">
              <a:latin typeface="Tempus Sans ITC" panose="04020404030D07020202" pitchFamily="82" charset="0"/>
            </a:endParaRPr>
          </a:p>
        </p:txBody>
      </p:sp>
    </p:spTree>
    <p:extLst>
      <p:ext uri="{BB962C8B-B14F-4D97-AF65-F5344CB8AC3E}">
        <p14:creationId xmlns:p14="http://schemas.microsoft.com/office/powerpoint/2010/main" val="4083525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756" y="207818"/>
            <a:ext cx="11737571" cy="5786199"/>
          </a:xfrm>
          <a:prstGeom prst="rect">
            <a:avLst/>
          </a:prstGeom>
          <a:noFill/>
        </p:spPr>
        <p:txBody>
          <a:bodyPr wrap="square" rtlCol="0">
            <a:spAutoFit/>
          </a:bodyPr>
          <a:lstStyle/>
          <a:p>
            <a:pPr algn="just"/>
            <a:r>
              <a:rPr lang="en-US" sz="4000" dirty="0">
                <a:latin typeface="Tempus Sans ITC" panose="04020404030D07020202" pitchFamily="82" charset="0"/>
              </a:rPr>
              <a:t>As the study played she noticed that all 12 of the men were broken and in tears as the lesson was </a:t>
            </a:r>
            <a:r>
              <a:rPr lang="en-US" sz="4000" dirty="0" smtClean="0">
                <a:latin typeface="Tempus Sans ITC" panose="04020404030D07020202" pitchFamily="82" charset="0"/>
              </a:rPr>
              <a:t>presented. God </a:t>
            </a:r>
            <a:r>
              <a:rPr lang="en-US" sz="4000" dirty="0">
                <a:latin typeface="Tempus Sans ITC" panose="04020404030D07020202" pitchFamily="82" charset="0"/>
              </a:rPr>
              <a:t>not only healed this woman on this Sabbath Day he presented her with 12 bible studies not just the one she prayed for</a:t>
            </a:r>
            <a:r>
              <a:rPr lang="en-US" sz="4000" dirty="0" smtClean="0">
                <a:latin typeface="Tempus Sans ITC" panose="04020404030D07020202" pitchFamily="82" charset="0"/>
              </a:rPr>
              <a:t>.</a:t>
            </a:r>
          </a:p>
          <a:p>
            <a:pPr algn="just"/>
            <a:endParaRPr lang="en-US" sz="1000" dirty="0">
              <a:latin typeface="Tempus Sans ITC" panose="04020404030D07020202" pitchFamily="82" charset="0"/>
            </a:endParaRPr>
          </a:p>
          <a:p>
            <a:pPr algn="just"/>
            <a:r>
              <a:rPr lang="en-US" sz="4000" dirty="0">
                <a:latin typeface="Tempus Sans ITC" panose="04020404030D07020202" pitchFamily="82" charset="0"/>
              </a:rPr>
              <a:t>Why this method? In Ministries of Healing it states that Christ's methods alone work. Christ went to the people first to feed them, heal them, and befriend them. Only then would he bid them to follow Him. </a:t>
            </a:r>
          </a:p>
        </p:txBody>
      </p:sp>
    </p:spTree>
    <p:extLst>
      <p:ext uri="{BB962C8B-B14F-4D97-AF65-F5344CB8AC3E}">
        <p14:creationId xmlns:p14="http://schemas.microsoft.com/office/powerpoint/2010/main" val="3889834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444" y="207818"/>
            <a:ext cx="11754195" cy="6863417"/>
          </a:xfrm>
          <a:prstGeom prst="rect">
            <a:avLst/>
          </a:prstGeom>
          <a:noFill/>
        </p:spPr>
        <p:txBody>
          <a:bodyPr wrap="square" rtlCol="0">
            <a:spAutoFit/>
          </a:bodyPr>
          <a:lstStyle/>
          <a:p>
            <a:pPr algn="just"/>
            <a:r>
              <a:rPr lang="en-US" sz="4000" dirty="0">
                <a:latin typeface="Tempus Sans ITC" panose="04020404030D07020202" pitchFamily="82" charset="0"/>
              </a:rPr>
              <a:t>In her case the first study was to be delivery only, on delivery of the second lesson she was to ask if they enjoyed the first lesson, on delivery of the third lesson she was to offer to pray for what the household asked for, on delivery of the fourth lesson she was to ask if she could join them for the study. In this churches experience 72% of the people who opened their door on the fourth visit were baptized. Secondly when we come to Christ for forgiveness we need to exercise faith that our prayers have been heard and we are forgiven. </a:t>
            </a:r>
            <a:endParaRPr lang="en-US" sz="4000" dirty="0" smtClean="0">
              <a:latin typeface="Tempus Sans ITC" panose="04020404030D07020202" pitchFamily="82" charset="0"/>
            </a:endParaRPr>
          </a:p>
        </p:txBody>
      </p:sp>
    </p:spTree>
    <p:extLst>
      <p:ext uri="{BB962C8B-B14F-4D97-AF65-F5344CB8AC3E}">
        <p14:creationId xmlns:p14="http://schemas.microsoft.com/office/powerpoint/2010/main" val="3689895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 y="274320"/>
            <a:ext cx="11779135" cy="5909310"/>
          </a:xfrm>
          <a:prstGeom prst="rect">
            <a:avLst/>
          </a:prstGeom>
          <a:noFill/>
        </p:spPr>
        <p:txBody>
          <a:bodyPr wrap="square" rtlCol="0">
            <a:spAutoFit/>
          </a:bodyPr>
          <a:lstStyle/>
          <a:p>
            <a:pPr algn="just"/>
            <a:r>
              <a:rPr lang="en-US" sz="4000" dirty="0">
                <a:latin typeface="Tempus Sans ITC" panose="04020404030D07020202" pitchFamily="82" charset="0"/>
              </a:rPr>
              <a:t>Beyond this we need not to focus on past behavior but on Christ and His righteousness. What better way to do this than ministering to others in the service of Christ</a:t>
            </a:r>
            <a:r>
              <a:rPr lang="en-US" sz="4000" dirty="0" smtClean="0">
                <a:latin typeface="Tempus Sans ITC" panose="04020404030D07020202" pitchFamily="82" charset="0"/>
              </a:rPr>
              <a:t>. </a:t>
            </a:r>
            <a:r>
              <a:rPr lang="en-US" sz="4000" dirty="0">
                <a:latin typeface="Tempus Sans ITC" panose="04020404030D07020202" pitchFamily="82" charset="0"/>
              </a:rPr>
              <a:t>In the example shared by pastor Goya we can plainly see that our opportunities to experience righteousness by faith, aka sanctification are proportional to the level of ministry we are willing to provide to others as we participate in the Gospel commission given to the Church by Christ.</a:t>
            </a:r>
          </a:p>
          <a:p>
            <a:endParaRPr lang="en-US" dirty="0">
              <a:latin typeface="Tempus Sans ITC" panose="04020404030D07020202" pitchFamily="82" charset="0"/>
            </a:endParaRPr>
          </a:p>
        </p:txBody>
      </p:sp>
    </p:spTree>
    <p:extLst>
      <p:ext uri="{BB962C8B-B14F-4D97-AF65-F5344CB8AC3E}">
        <p14:creationId xmlns:p14="http://schemas.microsoft.com/office/powerpoint/2010/main" val="183657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696" y="340822"/>
            <a:ext cx="11696006" cy="6863417"/>
          </a:xfrm>
          <a:prstGeom prst="rect">
            <a:avLst/>
          </a:prstGeom>
          <a:noFill/>
        </p:spPr>
        <p:txBody>
          <a:bodyPr wrap="square" rtlCol="0">
            <a:spAutoFit/>
          </a:bodyPr>
          <a:lstStyle/>
          <a:p>
            <a:pPr algn="just"/>
            <a:r>
              <a:rPr lang="en-US" sz="4000" b="1" dirty="0">
                <a:latin typeface="Tempus Sans ITC" panose="04020404030D07020202" pitchFamily="82" charset="0"/>
              </a:rPr>
              <a:t>The Great Commission</a:t>
            </a:r>
            <a:endParaRPr lang="en-US" sz="4000" dirty="0">
              <a:latin typeface="Tempus Sans ITC" panose="04020404030D07020202" pitchFamily="82" charset="0"/>
            </a:endParaRPr>
          </a:p>
          <a:p>
            <a:pPr algn="just"/>
            <a:r>
              <a:rPr lang="en-US" sz="4000" dirty="0" smtClean="0">
                <a:latin typeface="Tempus Sans ITC" panose="04020404030D07020202" pitchFamily="82" charset="0"/>
              </a:rPr>
              <a:t>Mat </a:t>
            </a:r>
            <a:r>
              <a:rPr lang="en-US" sz="4000" dirty="0">
                <a:latin typeface="Tempus Sans ITC" panose="04020404030D07020202" pitchFamily="82" charset="0"/>
              </a:rPr>
              <a:t>28:18  And Jesus came and </a:t>
            </a:r>
            <a:r>
              <a:rPr lang="en-US" sz="4000" dirty="0" err="1">
                <a:latin typeface="Tempus Sans ITC" panose="04020404030D07020202" pitchFamily="82" charset="0"/>
              </a:rPr>
              <a:t>spake</a:t>
            </a:r>
            <a:r>
              <a:rPr lang="en-US" sz="4000" dirty="0">
                <a:latin typeface="Tempus Sans ITC" panose="04020404030D07020202" pitchFamily="82" charset="0"/>
              </a:rPr>
              <a:t> unto them, saying, All power is given unto me in heaven and in earth.</a:t>
            </a:r>
          </a:p>
          <a:p>
            <a:pPr algn="just"/>
            <a:r>
              <a:rPr lang="en-US" sz="4000" dirty="0">
                <a:latin typeface="Tempus Sans ITC" panose="04020404030D07020202" pitchFamily="82" charset="0"/>
              </a:rPr>
              <a:t>Mat 28:19  Go ye therefore, and teach all nations, baptizing them in the name of the Father, and of the Son, and of the Holy Ghost:</a:t>
            </a:r>
          </a:p>
          <a:p>
            <a:pPr algn="just"/>
            <a:r>
              <a:rPr lang="en-US" sz="4000" dirty="0">
                <a:latin typeface="Tempus Sans ITC" panose="04020404030D07020202" pitchFamily="82" charset="0"/>
              </a:rPr>
              <a:t>Mat 28:20 Teaching them to observe all things whatsoever I have commanded you: and, lo, I am with you </a:t>
            </a:r>
            <a:r>
              <a:rPr lang="en-US" sz="4000" dirty="0" err="1">
                <a:latin typeface="Tempus Sans ITC" panose="04020404030D07020202" pitchFamily="82" charset="0"/>
              </a:rPr>
              <a:t>alway</a:t>
            </a:r>
            <a:r>
              <a:rPr lang="en-US" sz="4000" dirty="0">
                <a:latin typeface="Tempus Sans ITC" panose="04020404030D07020202" pitchFamily="82" charset="0"/>
              </a:rPr>
              <a:t>, </a:t>
            </a:r>
            <a:r>
              <a:rPr lang="en-US" sz="4000" i="1" dirty="0">
                <a:latin typeface="Tempus Sans ITC" panose="04020404030D07020202" pitchFamily="82" charset="0"/>
              </a:rPr>
              <a:t>even</a:t>
            </a:r>
            <a:r>
              <a:rPr lang="en-US" sz="4000" dirty="0">
                <a:latin typeface="Tempus Sans ITC" panose="04020404030D07020202" pitchFamily="82" charset="0"/>
              </a:rPr>
              <a:t> unto the end of the world. Amen</a:t>
            </a:r>
            <a:r>
              <a:rPr lang="en-US" sz="4000" dirty="0" smtClean="0">
                <a:latin typeface="Tempus Sans ITC" panose="04020404030D07020202" pitchFamily="82" charset="0"/>
              </a:rPr>
              <a:t>.</a:t>
            </a:r>
          </a:p>
          <a:p>
            <a:endParaRPr lang="en-US" sz="4000" dirty="0">
              <a:latin typeface="Tempus Sans ITC" panose="04020404030D07020202" pitchFamily="82" charset="0"/>
            </a:endParaRPr>
          </a:p>
        </p:txBody>
      </p:sp>
    </p:spTree>
    <p:extLst>
      <p:ext uri="{BB962C8B-B14F-4D97-AF65-F5344CB8AC3E}">
        <p14:creationId xmlns:p14="http://schemas.microsoft.com/office/powerpoint/2010/main" val="3059746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05" y="282633"/>
            <a:ext cx="11720946" cy="2554545"/>
          </a:xfrm>
          <a:prstGeom prst="rect">
            <a:avLst/>
          </a:prstGeom>
          <a:noFill/>
        </p:spPr>
        <p:txBody>
          <a:bodyPr wrap="square" rtlCol="0">
            <a:spAutoFit/>
          </a:bodyPr>
          <a:lstStyle/>
          <a:p>
            <a:pPr algn="just"/>
            <a:r>
              <a:rPr lang="en-US" sz="4000" dirty="0">
                <a:latin typeface="Tempus Sans ITC" panose="04020404030D07020202" pitchFamily="82" charset="0"/>
              </a:rPr>
              <a:t>Before closing with prayer I will ask. If there are any who would like to meet after potlucks to discuss the materials contained in the book True Sanctification, please let me know.</a:t>
            </a:r>
            <a:endParaRPr lang="en-US" sz="4000" dirty="0">
              <a:latin typeface="Tempus Sans ITC" panose="04020404030D07020202" pitchFamily="82" charset="0"/>
            </a:endParaRPr>
          </a:p>
        </p:txBody>
      </p:sp>
    </p:spTree>
    <p:extLst>
      <p:ext uri="{BB962C8B-B14F-4D97-AF65-F5344CB8AC3E}">
        <p14:creationId xmlns:p14="http://schemas.microsoft.com/office/powerpoint/2010/main" val="290608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007" y="340822"/>
            <a:ext cx="11646131" cy="5232202"/>
          </a:xfrm>
          <a:prstGeom prst="rect">
            <a:avLst/>
          </a:prstGeom>
          <a:noFill/>
        </p:spPr>
        <p:txBody>
          <a:bodyPr wrap="square" rtlCol="0">
            <a:spAutoFit/>
          </a:bodyPr>
          <a:lstStyle/>
          <a:p>
            <a:pPr algn="just"/>
            <a:r>
              <a:rPr lang="en-US" sz="3800" dirty="0">
                <a:latin typeface="Tempus Sans ITC" panose="04020404030D07020202" pitchFamily="82" charset="0"/>
              </a:rPr>
              <a:t>It presented justification through faith in the Surety; it invited the people to receive the righteousness of Christ, which is made manifest in obedience to all the commandments of God</a:t>
            </a:r>
            <a:r>
              <a:rPr lang="en-US" sz="3800" dirty="0" smtClean="0">
                <a:latin typeface="Tempus Sans ITC" panose="04020404030D07020202" pitchFamily="82" charset="0"/>
              </a:rPr>
              <a:t>.</a:t>
            </a:r>
          </a:p>
          <a:p>
            <a:pPr algn="just"/>
            <a:endParaRPr lang="en-US" sz="1000" dirty="0">
              <a:latin typeface="Tempus Sans ITC" panose="04020404030D07020202" pitchFamily="82" charset="0"/>
            </a:endParaRPr>
          </a:p>
          <a:p>
            <a:pPr algn="just"/>
            <a:r>
              <a:rPr lang="en-US" sz="3800" dirty="0">
                <a:latin typeface="Tempus Sans ITC" panose="04020404030D07020202" pitchFamily="82" charset="0"/>
              </a:rPr>
              <a:t>Let' begin with a definition of what righteousness is.</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Webster's 1828 dictionary defines righteousness as:</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1. Purity of heart and rectitude of life; conformity of heart and life to the divine law. </a:t>
            </a:r>
            <a:endParaRPr lang="en-US" sz="3800" dirty="0">
              <a:latin typeface="Tempus Sans ITC" panose="04020404030D07020202" pitchFamily="82" charset="0"/>
            </a:endParaRPr>
          </a:p>
        </p:txBody>
      </p:sp>
    </p:spTree>
    <p:extLst>
      <p:ext uri="{BB962C8B-B14F-4D97-AF65-F5344CB8AC3E}">
        <p14:creationId xmlns:p14="http://schemas.microsoft.com/office/powerpoint/2010/main" val="269903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 y="482138"/>
            <a:ext cx="11637818" cy="7109639"/>
          </a:xfrm>
          <a:prstGeom prst="rect">
            <a:avLst/>
          </a:prstGeom>
          <a:noFill/>
        </p:spPr>
        <p:txBody>
          <a:bodyPr wrap="square" rtlCol="0">
            <a:spAutoFit/>
          </a:bodyPr>
          <a:lstStyle/>
          <a:p>
            <a:pPr algn="just"/>
            <a:r>
              <a:rPr lang="en-US" sz="3800" dirty="0">
                <a:latin typeface="Tempus Sans ITC" panose="04020404030D07020202" pitchFamily="82" charset="0"/>
              </a:rPr>
              <a:t>Righteousness as used in Scripture and theology, in which it is chiefly used, is nearly equivalent to holiness, comprehending holy principles and affections of heart, and conformity of life to the divine law. It includes all we call justice, honesty and virtue, with holy affections in short, it is true religion.</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2. Applied to God, the perfection or holiness of his nature; exact rectitude; faithfulness.</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3. The active and passive obedience of Christ, by which the law of God is fulfilled. Daniel 9:7.</a:t>
            </a:r>
          </a:p>
          <a:p>
            <a:r>
              <a:rPr lang="en-US" sz="3800" dirty="0">
                <a:latin typeface="Tempus Sans ITC" panose="04020404030D07020202" pitchFamily="82" charset="0"/>
              </a:rPr>
              <a:t> </a:t>
            </a:r>
          </a:p>
          <a:p>
            <a:endParaRPr lang="en-US" dirty="0">
              <a:latin typeface="Tempus Sans ITC" panose="04020404030D07020202" pitchFamily="82" charset="0"/>
            </a:endParaRPr>
          </a:p>
        </p:txBody>
      </p:sp>
    </p:spTree>
    <p:extLst>
      <p:ext uri="{BB962C8B-B14F-4D97-AF65-F5344CB8AC3E}">
        <p14:creationId xmlns:p14="http://schemas.microsoft.com/office/powerpoint/2010/main" val="2903891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509" y="349135"/>
            <a:ext cx="11563004" cy="7017306"/>
          </a:xfrm>
          <a:prstGeom prst="rect">
            <a:avLst/>
          </a:prstGeom>
          <a:noFill/>
        </p:spPr>
        <p:txBody>
          <a:bodyPr wrap="square" rtlCol="0">
            <a:spAutoFit/>
          </a:bodyPr>
          <a:lstStyle/>
          <a:p>
            <a:pPr algn="just"/>
            <a:r>
              <a:rPr lang="en-US" sz="3800" dirty="0">
                <a:latin typeface="Tempus Sans ITC" panose="04020404030D07020202" pitchFamily="82" charset="0"/>
              </a:rPr>
              <a:t>4. Justice; equity between man and man. Luke 1:75.</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5. The cause of our justification</a:t>
            </a:r>
            <a:r>
              <a:rPr lang="en-US" sz="3800" dirty="0" smtClean="0">
                <a:latin typeface="Tempus Sans ITC" panose="04020404030D07020202" pitchFamily="82" charset="0"/>
              </a:rPr>
              <a:t>.</a:t>
            </a:r>
          </a:p>
          <a:p>
            <a:pPr algn="just"/>
            <a:endParaRPr lang="en-US" sz="1000" dirty="0">
              <a:latin typeface="Tempus Sans ITC" panose="04020404030D07020202" pitchFamily="82" charset="0"/>
            </a:endParaRPr>
          </a:p>
          <a:p>
            <a:pPr algn="just"/>
            <a:r>
              <a:rPr lang="en-US" sz="3800" dirty="0">
                <a:latin typeface="Tempus Sans ITC" panose="04020404030D07020202" pitchFamily="82" charset="0"/>
              </a:rPr>
              <a:t>In short, it is true religion or expressed another way right doing by faith in Christ through the power of the Holy </a:t>
            </a:r>
            <a:r>
              <a:rPr lang="en-US" sz="3800" dirty="0" smtClean="0">
                <a:latin typeface="Tempus Sans ITC" panose="04020404030D07020202" pitchFamily="82" charset="0"/>
              </a:rPr>
              <a:t>Spirit. True </a:t>
            </a:r>
            <a:r>
              <a:rPr lang="en-US" sz="3800" dirty="0">
                <a:latin typeface="Tempus Sans ITC" panose="04020404030D07020202" pitchFamily="82" charset="0"/>
              </a:rPr>
              <a:t>righteousness by faith can also be expressed as true sanctification.</a:t>
            </a:r>
          </a:p>
          <a:p>
            <a:pPr algn="just"/>
            <a:r>
              <a:rPr lang="en-US" sz="1000" dirty="0">
                <a:latin typeface="Tempus Sans ITC" panose="04020404030D07020202" pitchFamily="82" charset="0"/>
              </a:rPr>
              <a:t> </a:t>
            </a:r>
          </a:p>
          <a:p>
            <a:pPr algn="just"/>
            <a:r>
              <a:rPr lang="en-US" sz="3800" dirty="0">
                <a:latin typeface="Tempus Sans ITC" panose="04020404030D07020202" pitchFamily="82" charset="0"/>
              </a:rPr>
              <a:t>In order for sanctification to have any inherent value it must be a daily work carried out over an individual’s entire lifetime. We are either walking with God or we are not. There is no middle ground.</a:t>
            </a:r>
          </a:p>
          <a:p>
            <a:endParaRPr lang="en-US" sz="4000" dirty="0">
              <a:latin typeface="Tempus Sans ITC" panose="04020404030D07020202" pitchFamily="82" charset="0"/>
            </a:endParaRPr>
          </a:p>
        </p:txBody>
      </p:sp>
    </p:spTree>
    <p:extLst>
      <p:ext uri="{BB962C8B-B14F-4D97-AF65-F5344CB8AC3E}">
        <p14:creationId xmlns:p14="http://schemas.microsoft.com/office/powerpoint/2010/main" val="206837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011" y="423949"/>
            <a:ext cx="11454938" cy="6247864"/>
          </a:xfrm>
          <a:prstGeom prst="rect">
            <a:avLst/>
          </a:prstGeom>
          <a:noFill/>
        </p:spPr>
        <p:txBody>
          <a:bodyPr wrap="square" rtlCol="0">
            <a:spAutoFit/>
          </a:bodyPr>
          <a:lstStyle/>
          <a:p>
            <a:pPr algn="just"/>
            <a:r>
              <a:rPr lang="en-US" sz="4000" dirty="0">
                <a:latin typeface="Tempus Sans ITC" panose="04020404030D07020202" pitchFamily="82" charset="0"/>
              </a:rPr>
              <a:t>Those who presume to think that the law of God has been done away, and that it no longer exists, have set up an imperfect standard of their own. Measuring themselves by their own finite standard, they pronounce themselves pure and perfect. Satan has just such a standard, by which he declares that he is righteous; but these false standards cannot compare with God's unerring standard of righteousness. No one who has an appreciation of the verity of the law of God will claim an exalted character for himself.</a:t>
            </a:r>
            <a:endParaRPr lang="en-US" sz="4000" dirty="0">
              <a:latin typeface="Tempus Sans ITC" panose="04020404030D07020202" pitchFamily="82" charset="0"/>
            </a:endParaRPr>
          </a:p>
        </p:txBody>
      </p:sp>
    </p:spTree>
    <p:extLst>
      <p:ext uri="{BB962C8B-B14F-4D97-AF65-F5344CB8AC3E}">
        <p14:creationId xmlns:p14="http://schemas.microsoft.com/office/powerpoint/2010/main" val="7802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007" y="390698"/>
            <a:ext cx="11637818" cy="6186309"/>
          </a:xfrm>
          <a:prstGeom prst="rect">
            <a:avLst/>
          </a:prstGeom>
          <a:noFill/>
        </p:spPr>
        <p:txBody>
          <a:bodyPr wrap="square" rtlCol="0">
            <a:spAutoFit/>
          </a:bodyPr>
          <a:lstStyle/>
          <a:p>
            <a:pPr algn="just"/>
            <a:r>
              <a:rPr lang="en-US" sz="3600" dirty="0">
                <a:latin typeface="Tempus Sans ITC" panose="04020404030D07020202" pitchFamily="82" charset="0"/>
              </a:rPr>
              <a:t>Our true position, and the only one in which there is any safety, is that of repentance and confession of sins before God. Feeling that we are sinners, we shall have faith in our Lord Jesus Christ, who alone is able to pardon transgression, and impute unto us righteousness. When the times of refreshing shall come from the presence of the Lord, then the sins of the repentant soul who received the grace of Christ and has overcome through the blood of the Lamb, will be removed from the records of heaven, and will be placed upon Satan, the scapegoat, the originator of sin, and be remembered no more against him forever.</a:t>
            </a:r>
          </a:p>
        </p:txBody>
      </p:sp>
    </p:spTree>
    <p:extLst>
      <p:ext uri="{BB962C8B-B14F-4D97-AF65-F5344CB8AC3E}">
        <p14:creationId xmlns:p14="http://schemas.microsoft.com/office/powerpoint/2010/main" val="4992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007" y="290945"/>
            <a:ext cx="11621193" cy="6863417"/>
          </a:xfrm>
          <a:prstGeom prst="rect">
            <a:avLst/>
          </a:prstGeom>
          <a:noFill/>
        </p:spPr>
        <p:txBody>
          <a:bodyPr wrap="square" rtlCol="0">
            <a:spAutoFit/>
          </a:bodyPr>
          <a:lstStyle/>
          <a:p>
            <a:pPr algn="just"/>
            <a:r>
              <a:rPr lang="en-US" sz="3900" dirty="0">
                <a:latin typeface="Tempus Sans ITC" panose="04020404030D07020202" pitchFamily="82" charset="0"/>
              </a:rPr>
              <a:t>The sins of the overcomers will be blotted out of the books of record, but their names will be retained on the book of life. The True Witness says, “He that </a:t>
            </a:r>
            <a:r>
              <a:rPr lang="en-US" sz="3900" dirty="0" err="1">
                <a:latin typeface="Tempus Sans ITC" panose="04020404030D07020202" pitchFamily="82" charset="0"/>
              </a:rPr>
              <a:t>overcometh</a:t>
            </a:r>
            <a:r>
              <a:rPr lang="en-US" sz="3900" dirty="0">
                <a:latin typeface="Tempus Sans ITC" panose="04020404030D07020202" pitchFamily="82" charset="0"/>
              </a:rPr>
              <a:t>, the same shall be clothed in white raiment; and I will not blot out his name out of the book of life, but I will confess his name before my Father, and before his angels.” When the conflict of life is ended, when the armor is laid off at the feet of Jesus, when the saints of God are glorified, then and then only will it be safe to claim that we are saved and sinless.</a:t>
            </a:r>
          </a:p>
        </p:txBody>
      </p:sp>
    </p:spTree>
    <p:extLst>
      <p:ext uri="{BB962C8B-B14F-4D97-AF65-F5344CB8AC3E}">
        <p14:creationId xmlns:p14="http://schemas.microsoft.com/office/powerpoint/2010/main" val="423766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3378</Words>
  <Application>Microsoft Office PowerPoint</Application>
  <PresentationFormat>Widescreen</PresentationFormat>
  <Paragraphs>120</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Tempus Sans ITC</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Meggitt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Truth of the Righteousness’ by Faith Message?</dc:title>
  <dc:creator>Dwight Evans</dc:creator>
  <cp:lastModifiedBy>Dwight Evans</cp:lastModifiedBy>
  <cp:revision>20</cp:revision>
  <dcterms:created xsi:type="dcterms:W3CDTF">2023-05-05T14:48:06Z</dcterms:created>
  <dcterms:modified xsi:type="dcterms:W3CDTF">2023-05-05T17:47:44Z</dcterms:modified>
</cp:coreProperties>
</file>